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74" r:id="rId4"/>
    <p:sldId id="290" r:id="rId5"/>
    <p:sldId id="291" r:id="rId6"/>
    <p:sldId id="289" r:id="rId7"/>
    <p:sldId id="292" r:id="rId8"/>
    <p:sldId id="293" r:id="rId9"/>
    <p:sldId id="294" r:id="rId10"/>
    <p:sldId id="295" r:id="rId11"/>
    <p:sldId id="296" r:id="rId12"/>
    <p:sldId id="297" r:id="rId13"/>
    <p:sldId id="298" r:id="rId14"/>
    <p:sldId id="299" r:id="rId15"/>
    <p:sldId id="301" r:id="rId16"/>
    <p:sldId id="300" r:id="rId17"/>
    <p:sldId id="304" r:id="rId18"/>
    <p:sldId id="302" r:id="rId19"/>
    <p:sldId id="303" r:id="rId20"/>
    <p:sldId id="287"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59" autoAdjust="0"/>
  </p:normalViewPr>
  <p:slideViewPr>
    <p:cSldViewPr snapToGrid="0">
      <p:cViewPr varScale="1">
        <p:scale>
          <a:sx n="102" d="100"/>
          <a:sy n="102"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A0FB3-050B-C610-8287-4D9E236CEC5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5F8325A-50AD-A174-82DE-734432F93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51777B-B784-95DB-C262-61A64DCE5C7A}"/>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E4172309-C68C-3028-C649-804F7807FE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07790B-88CF-BB18-5034-DABB9904EEA4}"/>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23485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14FEF-F689-25CC-2F4D-50E3AD9827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E2E098A-DA58-49C2-FE4E-FAC4C49D0B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926AAD-CB36-F0C3-7590-7C67BF07DFE6}"/>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CFAEA6E7-4FCC-672E-C79E-4D7BD0C0FB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F029D2-036F-D854-BDF4-7C9486534882}"/>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138573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62C5C0-5E75-164F-376B-D6EC74EB53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51F1B2-4129-607F-6198-063EB712169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639757-967E-059C-AC2A-EC760F64D77C}"/>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E611F96E-BF8C-CD62-5931-BD4BEBA25A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0396D1-B378-C3CA-2212-F1661E586523}"/>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76406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6914C-44AF-2424-66B7-DE19BE1269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2A5812-6358-8DB2-135B-96938539D6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8918B4-B8F6-94DF-9FE8-DC7FA437595A}"/>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AB449885-0BCA-220E-E785-CF9FA2B246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90765A-ADB4-BC45-817C-A3D520DEB4A5}"/>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865840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DF332-EB30-D91B-626E-DCB25CBD58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37906B1-BB04-8104-3FD6-82AD2128B2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054ED3D-73B8-4B7A-73FE-AA3633A43B68}"/>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C08C1CCC-57C3-512C-9759-1D775BAB6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EB5C9F-F5CD-FBD2-8BE9-229C70280BAF}"/>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98362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9A557-AAF7-D28A-0A2E-53E461B68B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D80E59-4EE1-F58D-35B3-141F75849F2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818A83-1AA0-83AD-2E67-53CBB6D7395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0A348F-097C-850A-7667-40EF520A74F1}"/>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6" name="页脚占位符 5">
            <a:extLst>
              <a:ext uri="{FF2B5EF4-FFF2-40B4-BE49-F238E27FC236}">
                <a16:creationId xmlns:a16="http://schemas.microsoft.com/office/drawing/2014/main" id="{366F28C3-E5B4-4E81-1E0E-6577B4F17E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5B8830-5DB7-0266-29B5-E6DEEA06FE2A}"/>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04555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5987B-5BE7-3776-1871-57D6382708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C711E2-9AD0-2B5D-B495-5C8EA6BD0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DC03ADB-FF8A-8F30-5A7D-444318BD8B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76A4628-9446-7B8C-E32D-EDA9BC87A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C40225-42A5-40F2-BE4C-8B5C9523229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E3649EA-5788-F5A2-D118-C962583E1DEC}"/>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8" name="页脚占位符 7">
            <a:extLst>
              <a:ext uri="{FF2B5EF4-FFF2-40B4-BE49-F238E27FC236}">
                <a16:creationId xmlns:a16="http://schemas.microsoft.com/office/drawing/2014/main" id="{0C07EC45-1836-6D7E-AA93-53F2CFCB22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EEC823A-7A67-1169-D388-85E0D72A84B9}"/>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419784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6929B-062D-3B81-202D-E5B3D1A0B86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58944C-4540-CAFB-85EA-1DED819B5E27}"/>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4" name="页脚占位符 3">
            <a:extLst>
              <a:ext uri="{FF2B5EF4-FFF2-40B4-BE49-F238E27FC236}">
                <a16:creationId xmlns:a16="http://schemas.microsoft.com/office/drawing/2014/main" id="{E56E4F77-F024-2FAE-6F39-65DB835819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C49767-1560-4C6C-DACA-F4939ED43B07}"/>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3907203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A4273F-02AE-F3D0-19F3-A006314EE4EF}"/>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3" name="页脚占位符 2">
            <a:extLst>
              <a:ext uri="{FF2B5EF4-FFF2-40B4-BE49-F238E27FC236}">
                <a16:creationId xmlns:a16="http://schemas.microsoft.com/office/drawing/2014/main" id="{3D0FF728-7D18-E659-0644-D109651B04F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5C0A4B-0583-69FF-9D74-008397FE60FF}"/>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2160305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AFAF1-6B99-B97C-94A8-CF456E89DF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53A7E-163E-3109-2086-1E930AB30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C161D2-C851-4740-F29E-5F9B9F771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3B6F61-96CD-7D80-77EF-4D40ED593F35}"/>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6" name="页脚占位符 5">
            <a:extLst>
              <a:ext uri="{FF2B5EF4-FFF2-40B4-BE49-F238E27FC236}">
                <a16:creationId xmlns:a16="http://schemas.microsoft.com/office/drawing/2014/main" id="{A99AF0F5-025B-A2DE-44ED-15A6F14C48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5723D5-A321-8076-8E6A-5D6C21C5EDFA}"/>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95855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758FE-478C-1B40-C250-830D60C774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B97D756-285F-A730-D4BE-845CFC404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3B66225-43BB-7B37-C31B-1DF90725D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9F0D0B-12B1-E1D8-ACA5-B60525921806}"/>
              </a:ext>
            </a:extLst>
          </p:cNvPr>
          <p:cNvSpPr>
            <a:spLocks noGrp="1"/>
          </p:cNvSpPr>
          <p:nvPr>
            <p:ph type="dt" sz="half" idx="10"/>
          </p:nvPr>
        </p:nvSpPr>
        <p:spPr/>
        <p:txBody>
          <a:bodyPr/>
          <a:lstStyle/>
          <a:p>
            <a:fld id="{8D547E4A-0D8F-49D2-A089-F2043E53D141}" type="datetimeFigureOut">
              <a:rPr lang="zh-CN" altLang="en-US" smtClean="0"/>
              <a:t>2025/4/25</a:t>
            </a:fld>
            <a:endParaRPr lang="zh-CN" altLang="en-US"/>
          </a:p>
        </p:txBody>
      </p:sp>
      <p:sp>
        <p:nvSpPr>
          <p:cNvPr id="6" name="页脚占位符 5">
            <a:extLst>
              <a:ext uri="{FF2B5EF4-FFF2-40B4-BE49-F238E27FC236}">
                <a16:creationId xmlns:a16="http://schemas.microsoft.com/office/drawing/2014/main" id="{E9D5F4BE-C3ED-5A60-96F4-9E9B41A4BB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CE0915-4BEC-076B-D651-16DF28D03EA9}"/>
              </a:ext>
            </a:extLst>
          </p:cNvPr>
          <p:cNvSpPr>
            <a:spLocks noGrp="1"/>
          </p:cNvSpPr>
          <p:nvPr>
            <p:ph type="sldNum" sz="quarter" idx="12"/>
          </p:nvPr>
        </p:nvSpPr>
        <p:spPr/>
        <p:txBody>
          <a:body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277493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26CC8B-3E8A-FBEA-808E-19FA03910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C432F4-1391-7808-80B4-CF199BBB4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9A612-82EA-99DC-EDC4-0E6A8472D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47E4A-0D8F-49D2-A089-F2043E53D141}" type="datetimeFigureOut">
              <a:rPr lang="zh-CN" altLang="en-US" smtClean="0"/>
              <a:t>2025/4/25</a:t>
            </a:fld>
            <a:endParaRPr lang="zh-CN" altLang="en-US"/>
          </a:p>
        </p:txBody>
      </p:sp>
      <p:sp>
        <p:nvSpPr>
          <p:cNvPr id="5" name="页脚占位符 4">
            <a:extLst>
              <a:ext uri="{FF2B5EF4-FFF2-40B4-BE49-F238E27FC236}">
                <a16:creationId xmlns:a16="http://schemas.microsoft.com/office/drawing/2014/main" id="{C028955E-7878-AD71-DFCD-87D36FA71B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400F3-C8CD-9804-F281-99FBF6D787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2F198-8BCB-484F-BE4B-5CAD16FFAB88}" type="slidenum">
              <a:rPr lang="zh-CN" altLang="en-US" smtClean="0"/>
              <a:t>‹#›</a:t>
            </a:fld>
            <a:endParaRPr lang="zh-CN" altLang="en-US"/>
          </a:p>
        </p:txBody>
      </p:sp>
    </p:spTree>
    <p:extLst>
      <p:ext uri="{BB962C8B-B14F-4D97-AF65-F5344CB8AC3E}">
        <p14:creationId xmlns:p14="http://schemas.microsoft.com/office/powerpoint/2010/main" val="1954748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2.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sv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A1308CFD-65D8-5A9C-E250-152F81ED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53" y="363747"/>
            <a:ext cx="2129338" cy="686712"/>
          </a:xfrm>
          <a:prstGeom prst="rect">
            <a:avLst/>
          </a:prstGeom>
          <a:ln>
            <a:noFill/>
          </a:ln>
        </p:spPr>
      </p:pic>
      <p:sp>
        <p:nvSpPr>
          <p:cNvPr id="5" name="文本框 4">
            <a:extLst>
              <a:ext uri="{FF2B5EF4-FFF2-40B4-BE49-F238E27FC236}">
                <a16:creationId xmlns:a16="http://schemas.microsoft.com/office/drawing/2014/main" id="{F573168D-7CE9-C3CA-33A9-65040DC1BAA8}"/>
              </a:ext>
            </a:extLst>
          </p:cNvPr>
          <p:cNvSpPr txBox="1"/>
          <p:nvPr/>
        </p:nvSpPr>
        <p:spPr>
          <a:xfrm>
            <a:off x="3059880" y="2712837"/>
            <a:ext cx="5814206" cy="1077218"/>
          </a:xfrm>
          <a:prstGeom prst="rect">
            <a:avLst/>
          </a:prstGeom>
          <a:noFill/>
        </p:spPr>
        <p:txBody>
          <a:bodyPr wrap="square" rtlCol="0">
            <a:spAutoFit/>
          </a:bodyPr>
          <a:lstStyle/>
          <a:p>
            <a:pPr algn="ctr"/>
            <a:r>
              <a:rPr lang="zh-CN" altLang="en-US" sz="3200" b="1" dirty="0"/>
              <a:t>基于深度学习的智能车辆异常检测系统研究</a:t>
            </a:r>
            <a:endParaRPr lang="en-US" altLang="zh-CN" sz="3200" b="1" dirty="0"/>
          </a:p>
        </p:txBody>
      </p:sp>
      <p:sp>
        <p:nvSpPr>
          <p:cNvPr id="6" name="文本框 5">
            <a:extLst>
              <a:ext uri="{FF2B5EF4-FFF2-40B4-BE49-F238E27FC236}">
                <a16:creationId xmlns:a16="http://schemas.microsoft.com/office/drawing/2014/main" id="{3E16039E-1336-F338-40E2-E6203B7C7465}"/>
              </a:ext>
            </a:extLst>
          </p:cNvPr>
          <p:cNvSpPr txBox="1"/>
          <p:nvPr/>
        </p:nvSpPr>
        <p:spPr>
          <a:xfrm>
            <a:off x="9043126" y="5186660"/>
            <a:ext cx="2261965" cy="1015663"/>
          </a:xfrm>
          <a:prstGeom prst="rect">
            <a:avLst/>
          </a:prstGeom>
          <a:noFill/>
        </p:spPr>
        <p:txBody>
          <a:bodyPr wrap="square" rtlCol="0">
            <a:spAutoFit/>
          </a:bodyPr>
          <a:lstStyle/>
          <a:p>
            <a:r>
              <a:rPr lang="zh-CN" altLang="en-US" sz="1400" b="1" dirty="0"/>
              <a:t>汇报人：徐杰</a:t>
            </a:r>
            <a:endParaRPr lang="en-US" altLang="zh-CN" sz="1400" b="1" dirty="0"/>
          </a:p>
          <a:p>
            <a:br>
              <a:rPr lang="en-US" altLang="zh-CN" sz="1400" b="1" dirty="0"/>
            </a:br>
            <a:r>
              <a:rPr lang="zh-CN" altLang="en-US" sz="1400" b="1" dirty="0"/>
              <a:t>导师：刘垚</a:t>
            </a:r>
          </a:p>
          <a:p>
            <a:endParaRPr lang="zh-CN" altLang="en-US" dirty="0"/>
          </a:p>
        </p:txBody>
      </p:sp>
    </p:spTree>
    <p:extLst>
      <p:ext uri="{BB962C8B-B14F-4D97-AF65-F5344CB8AC3E}">
        <p14:creationId xmlns:p14="http://schemas.microsoft.com/office/powerpoint/2010/main" val="2701055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9BABC-FE37-F402-E94A-374D149147C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65F3EDD-FF36-0713-1A62-22C76BBD47FD}"/>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0D39F2A3-A398-18F7-A0F9-DA6F07A0E6A9}"/>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0791E842-27AE-7ECF-D22F-EBDBB64ED8BE}"/>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15F917D5-E0EC-0C5E-1074-66BBEF9D0711}"/>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1ADF255-7BEF-A2EF-0BBA-9C57609D346F}"/>
                  </a:ext>
                </a:extLst>
              </p:cNvPr>
              <p:cNvSpPr txBox="1"/>
              <p:nvPr/>
            </p:nvSpPr>
            <p:spPr>
              <a:xfrm>
                <a:off x="1678178" y="1106962"/>
                <a:ext cx="9204974" cy="5120954"/>
              </a:xfrm>
              <a:prstGeom prst="rect">
                <a:avLst/>
              </a:prstGeom>
              <a:noFill/>
            </p:spPr>
            <p:txBody>
              <a:bodyPr wrap="square" rtlCol="0">
                <a:spAutoFit/>
              </a:bodyPr>
              <a:lstStyle/>
              <a:p>
                <a:pPr algn="ctr"/>
                <a:r>
                  <a:rPr lang="zh-CN" altLang="en-US" sz="2000" b="1" dirty="0"/>
                  <a:t>评价标准</a:t>
                </a:r>
                <a:endParaRPr lang="en-US" altLang="zh-CN" sz="2000" b="1" dirty="0"/>
              </a:p>
              <a:p>
                <a:pPr algn="ctr"/>
                <a:endParaRPr lang="en-US" altLang="zh-CN" sz="2000" dirty="0"/>
              </a:p>
              <a:p>
                <a:r>
                  <a:rPr lang="zh-CN" altLang="en-US" dirty="0"/>
                  <a:t>针对</a:t>
                </a:r>
                <a:r>
                  <a:rPr lang="zh-CN" altLang="en-US" b="1" dirty="0"/>
                  <a:t>区间异常</a:t>
                </a:r>
                <a:r>
                  <a:rPr lang="zh-CN" altLang="en-US" dirty="0"/>
                  <a:t>，使用基于</a:t>
                </a:r>
                <a:r>
                  <a:rPr lang="zh-CN" altLang="en-US" b="1" dirty="0"/>
                  <a:t>距离</a:t>
                </a:r>
                <a:r>
                  <a:rPr lang="zh-CN" altLang="en-US" dirty="0"/>
                  <a:t>的</a:t>
                </a:r>
                <a:r>
                  <a:rPr lang="en-US" altLang="zh-CN" dirty="0"/>
                  <a:t>F1</a:t>
                </a:r>
                <a:r>
                  <a:rPr lang="zh-CN" altLang="en-US" dirty="0"/>
                  <a:t>指标代替</a:t>
                </a:r>
                <a:r>
                  <a:rPr lang="en-US" altLang="zh-CN" dirty="0"/>
                  <a:t>PA</a:t>
                </a:r>
                <a:r>
                  <a:rPr lang="zh-CN" altLang="en-US" dirty="0"/>
                  <a:t>点调整的</a:t>
                </a:r>
                <a:r>
                  <a:rPr lang="en-US" altLang="zh-CN" dirty="0"/>
                  <a:t>F1</a:t>
                </a:r>
                <a:r>
                  <a:rPr lang="zh-CN" altLang="en-US" dirty="0"/>
                  <a:t>指标</a:t>
                </a:r>
                <a:endParaRPr lang="en-US" altLang="zh-CN" dirty="0"/>
              </a:p>
              <a:p>
                <a:endParaRPr lang="en-US" altLang="zh-CN" dirty="0"/>
              </a:p>
              <a:p>
                <a:r>
                  <a:rPr lang="zh-CN" altLang="en-US" sz="1400" dirty="0"/>
                  <a:t>点到区间的距离：</a:t>
                </a:r>
                <a:endParaRPr lang="en-US" altLang="zh-CN" sz="1400" dirty="0"/>
              </a:p>
              <a:p>
                <a:pPr/>
                <a14:m>
                  <m:oMathPara xmlns:m="http://schemas.openxmlformats.org/officeDocument/2006/math">
                    <m:oMathParaPr>
                      <m:jc m:val="centerGroup"/>
                    </m:oMathParaPr>
                    <m:oMath xmlns:m="http://schemas.openxmlformats.org/officeDocument/2006/math">
                      <m:r>
                        <a:rPr lang="en-US" altLang="zh-CN" sz="140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𝑑𝑖𝑠𝑡</m:t>
                      </m:r>
                      <m:d>
                        <m:dPr>
                          <m:ctrlPr>
                            <a:rPr lang="zh-CN" altLang="zh-CN" sz="1400" i="1">
                              <a:effectLst/>
                              <a:latin typeface="Cambria Math" panose="02040503050406030204" pitchFamily="18" charset="0"/>
                              <a:ea typeface="Cambria Math" panose="02040503050406030204" pitchFamily="18" charset="0"/>
                            </a:rPr>
                          </m:ctrlPr>
                        </m:d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𝑌</m:t>
                          </m:r>
                        </m:e>
                      </m:d>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𝑚𝑖𝑛</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𝑦</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𝜖</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𝑌</m:t>
                          </m:r>
                        </m:sub>
                      </m:sSub>
                      <m:d>
                        <m:dPr>
                          <m:begChr m:val="|"/>
                          <m:endChr m:val="|"/>
                          <m:ctrlPr>
                            <a:rPr lang="zh-CN" altLang="zh-CN" sz="1400" i="1" smtClean="0">
                              <a:solidFill>
                                <a:schemeClr val="tx1"/>
                              </a:solidFill>
                              <a:effectLst/>
                              <a:latin typeface="Cambria Math" panose="02040503050406030204" pitchFamily="18" charset="0"/>
                              <a:ea typeface="Cambria Math" panose="02040503050406030204" pitchFamily="18" charset="0"/>
                            </a:rPr>
                          </m:ctrlPr>
                        </m:dPr>
                        <m:e>
                          <m:r>
                            <a:rPr lang="en-US" altLang="zh-CN" sz="1400" i="1" kern="0">
                              <a:solidFill>
                                <a:schemeClr val="tx1"/>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chemeClr val="tx1"/>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chemeClr val="tx1"/>
                              </a:solidFill>
                              <a:effectLst/>
                              <a:latin typeface="Cambria Math" panose="02040503050406030204" pitchFamily="18" charset="0"/>
                              <a:ea typeface="宋体" panose="02010600030101010101" pitchFamily="2" charset="-122"/>
                              <a:cs typeface="Arial" panose="020B0604020202020204" pitchFamily="34" charset="0"/>
                            </a:rPr>
                            <m:t>𝑦</m:t>
                          </m:r>
                        </m:e>
                      </m:d>
                    </m:oMath>
                  </m:oMathPara>
                </a14:m>
                <a:endParaRPr lang="en-US" altLang="zh-CN" sz="1400" dirty="0"/>
              </a:p>
              <a:p>
                <a:r>
                  <a:rPr lang="zh-CN" altLang="en-US" sz="1400" dirty="0"/>
                  <a:t>区间到区间的距离：</a:t>
                </a:r>
                <a:endParaRPr lang="en-US" altLang="zh-CN" sz="1400" dirty="0"/>
              </a:p>
              <a:p>
                <a:pPr/>
                <a14:m>
                  <m:oMathPara xmlns:m="http://schemas.openxmlformats.org/officeDocument/2006/math">
                    <m:oMathParaPr>
                      <m:jc m:val="centerGroup"/>
                    </m:oMathParaPr>
                    <m:oMath xmlns:m="http://schemas.openxmlformats.org/officeDocument/2006/math">
                      <m:r>
                        <a:rPr lang="en-US" altLang="zh-CN" sz="140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𝑑𝑖𝑠𝑡</m:t>
                      </m:r>
                      <m:d>
                        <m:dPr>
                          <m:ctrlPr>
                            <a:rPr lang="zh-CN" altLang="zh-CN" sz="1400" i="1">
                              <a:effectLst/>
                              <a:latin typeface="Cambria Math" panose="02040503050406030204" pitchFamily="18" charset="0"/>
                              <a:ea typeface="Cambria Math" panose="02040503050406030204" pitchFamily="18" charset="0"/>
                            </a:rPr>
                          </m:ctrlPr>
                        </m:d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𝑌</m:t>
                          </m:r>
                        </m:e>
                      </m:d>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f>
                        <m:fPr>
                          <m:ctrlPr>
                            <a:rPr lang="zh-CN" altLang="zh-CN" sz="1400" i="1">
                              <a:effectLst/>
                              <a:latin typeface="Cambria Math" panose="02040503050406030204" pitchFamily="18" charset="0"/>
                              <a:ea typeface="Cambria Math" panose="02040503050406030204" pitchFamily="18" charset="0"/>
                            </a:rPr>
                          </m:ctrlPr>
                        </m:fPr>
                        <m:num>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1</m:t>
                          </m:r>
                        </m:num>
                        <m:den>
                          <m:d>
                            <m:dPr>
                              <m:begChr m:val="|"/>
                              <m:endChr m:val="|"/>
                              <m:ctrlPr>
                                <a:rPr lang="zh-CN" altLang="zh-CN" sz="1400" i="1">
                                  <a:effectLst/>
                                  <a:latin typeface="Cambria Math" panose="02040503050406030204" pitchFamily="18" charset="0"/>
                                  <a:ea typeface="Cambria Math" panose="02040503050406030204" pitchFamily="18" charset="0"/>
                                </a:rPr>
                              </m:ctrlPr>
                            </m:d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e>
                          </m:d>
                        </m:den>
                      </m:f>
                      <m:sSub>
                        <m:sSubPr>
                          <m:ctrlPr>
                            <a:rPr lang="zh-CN" altLang="zh-CN" sz="1400" i="1">
                              <a:effectLst/>
                              <a:latin typeface="Cambria Math" panose="02040503050406030204" pitchFamily="18" charset="0"/>
                              <a:ea typeface="Cambria Math" panose="02040503050406030204" pitchFamily="18" charset="0"/>
                            </a:rPr>
                          </m:ctrlPr>
                        </m:sSubPr>
                        <m:e>
                          <m:nary>
                            <m:naryPr>
                              <m:subHide m:val="on"/>
                              <m:supHide m:val="on"/>
                              <m:ctrlPr>
                                <a:rPr lang="zh-CN" altLang="zh-CN" sz="1400" i="1">
                                  <a:effectLst/>
                                  <a:latin typeface="Cambria Math" panose="02040503050406030204" pitchFamily="18" charset="0"/>
                                  <a:ea typeface="Cambria Math" panose="02040503050406030204" pitchFamily="18" charset="0"/>
                                </a:rPr>
                              </m:ctrlPr>
                            </m:naryPr>
                            <m:sub/>
                            <m:sup/>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𝑑𝑖𝑠𝑡</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𝑌</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𝑑𝑥</m:t>
                              </m:r>
                            </m:e>
                          </m:nary>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𝜖</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sub>
                      </m:sSub>
                    </m:oMath>
                  </m:oMathPara>
                </a14:m>
                <a:endParaRPr lang="en-US" altLang="zh-CN" sz="1400" dirty="0"/>
              </a:p>
              <a:p>
                <a:r>
                  <a:rPr lang="zh-CN" altLang="en-US" sz="1400" dirty="0"/>
                  <a:t>区间</a:t>
                </a:r>
                <a:r>
                  <a:rPr lang="en-US" altLang="zh-CN" sz="1400" dirty="0"/>
                  <a:t>I</a:t>
                </a:r>
                <a:r>
                  <a:rPr lang="zh-CN" altLang="en-US" sz="1400" dirty="0"/>
                  <a:t>和区间</a:t>
                </a:r>
                <a:r>
                  <a:rPr lang="en-US" altLang="zh-CN" sz="1400" dirty="0"/>
                  <a:t>J</a:t>
                </a:r>
                <a:r>
                  <a:rPr lang="zh-CN" altLang="en-US" sz="1400" dirty="0"/>
                  <a:t>的覆盖度：</a:t>
                </a:r>
                <a:endParaRPr lang="en-US" altLang="zh-CN" sz="1400" dirty="0"/>
              </a:p>
              <a:p>
                <a:pPr/>
                <a14:m>
                  <m:oMathPara xmlns:m="http://schemas.openxmlformats.org/officeDocument/2006/math">
                    <m:oMathParaPr>
                      <m:jc m:val="centerGroup"/>
                    </m:oMathParaPr>
                    <m:oMath xmlns:m="http://schemas.openxmlformats.org/officeDocument/2006/math">
                      <m:r>
                        <m:rPr>
                          <m:sty m:val="p"/>
                        </m:rPr>
                        <a:rPr lang="en-US" altLang="zh-CN" sz="1400"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Coverage</m:t>
                      </m:r>
                      <m:r>
                        <m:rPr>
                          <m:nor/>
                        </m:rP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m:rPr>
                          <m:nor/>
                        </m:rP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I</m:t>
                      </m:r>
                      <m:r>
                        <m:rPr>
                          <m:nor/>
                        </m:rP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 </m:t>
                      </m:r>
                      <m:r>
                        <m:rPr>
                          <m:nor/>
                        </m:rP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J</m:t>
                      </m:r>
                      <m:r>
                        <m:rPr>
                          <m:nor/>
                        </m:rP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𝐽</m:t>
                          </m:r>
                        </m:den>
                      </m:f>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𝜖</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𝐽</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𝐹</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𝑑𝑖𝑠𝑡</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𝑥</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𝐽</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𝑑𝑥</m:t>
                      </m:r>
                    </m:oMath>
                  </m:oMathPara>
                </a14:m>
                <a:endParaRPr lang="en-US" altLang="zh-CN" sz="1400" dirty="0"/>
              </a:p>
              <a:p>
                <a:r>
                  <a:rPr lang="zh-CN" altLang="en-US" sz="1400" dirty="0"/>
                  <a:t>精确率：</a:t>
                </a:r>
                <a:endParaRPr lang="en-US" altLang="zh-CN" sz="1400" dirty="0"/>
              </a:p>
              <a:p>
                <a:pPr/>
                <a14:m>
                  <m:oMathPara xmlns:m="http://schemas.openxmlformats.org/officeDocument/2006/math">
                    <m:oMathParaPr>
                      <m:jc m:val="centerGroup"/>
                    </m:oMathParaPr>
                    <m:oMath xmlns:m="http://schemas.openxmlformats.org/officeDocument/2006/math">
                      <m:r>
                        <m:rPr>
                          <m:nor/>
                        </m:rPr>
                        <a:rPr lang="en-US" altLang="zh-CN" sz="1400" i="1" kern="0" smtClea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Precision</m:t>
                      </m:r>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fPr>
                        <m:num>
                          <m:nary>
                            <m:naryPr>
                              <m:chr m:val="∑"/>
                              <m:limLoc m:val="subSup"/>
                              <m:supHide m:val="on"/>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naryPr>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𝜖</m:t>
                              </m:r>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𝐼</m:t>
                                  </m:r>
                                </m:e>
                                <m:sub>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𝑠</m:t>
                                  </m:r>
                                </m:sub>
                              </m:sSub>
                            </m:sub>
                            <m:sup/>
                            <m:e>
                              <m:r>
                                <m:rPr>
                                  <m:sty m:val="p"/>
                                </m:rPr>
                                <a:rPr lang="en-US" altLang="zh-CN" sz="1400"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Coverage</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𝐽</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nary>
                        </m:num>
                        <m:den>
                          <m:nary>
                            <m:naryPr>
                              <m:chr m:val="∑"/>
                              <m:limLoc m:val="subSup"/>
                              <m:supHide m:val="on"/>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naryPr>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𝜖</m:t>
                              </m:r>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𝐼</m:t>
                                  </m:r>
                                </m:e>
                                <m:sub>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𝑠</m:t>
                                  </m:r>
                                </m:sub>
                              </m:sSub>
                            </m:sub>
                            <m:sup/>
                            <m:e>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𝐿𝑒𝑛</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𝐼</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e>
                          </m:nary>
                        </m:den>
                      </m:f>
                    </m:oMath>
                  </m:oMathPara>
                </a14:m>
                <a:endParaRPr lang="en-US" altLang="zh-CN" sz="1400" dirty="0"/>
              </a:p>
              <a:p>
                <a:r>
                  <a:rPr lang="zh-CN" altLang="en-US" sz="1400" dirty="0"/>
                  <a:t>召回率：</a:t>
                </a:r>
                <a:endParaRPr lang="en-US" altLang="zh-CN" sz="1400" dirty="0"/>
              </a:p>
              <a:p>
                <a:pPr/>
                <a14:m>
                  <m:oMathPara xmlns:m="http://schemas.openxmlformats.org/officeDocument/2006/math">
                    <m:oMathParaPr>
                      <m:jc m:val="centerGroup"/>
                    </m:oMathParaPr>
                    <m:oMath xmlns:m="http://schemas.openxmlformats.org/officeDocument/2006/math">
                      <m:r>
                        <m:rPr>
                          <m:nor/>
                        </m:rPr>
                        <a:rPr lang="en-US" altLang="zh-CN" sz="1400" i="1" kern="0" smtClea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Recall</m:t>
                      </m:r>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fPr>
                        <m:num>
                          <m:nary>
                            <m:naryPr>
                              <m:chr m:val="∑"/>
                              <m:limLoc m:val="subSup"/>
                              <m:supHide m:val="on"/>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naryPr>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𝐽</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𝜖</m:t>
                              </m:r>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𝐽</m:t>
                                  </m:r>
                                </m:e>
                                <m:sub>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𝑠</m:t>
                                  </m:r>
                                </m:sub>
                              </m:sSub>
                            </m:sub>
                            <m:sup/>
                            <m:e>
                              <m:r>
                                <m:rPr>
                                  <m:sty m:val="p"/>
                                </m:rPr>
                                <a:rPr lang="en-US" altLang="zh-CN" sz="1400"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Coverage</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𝐽</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nary>
                        </m:num>
                        <m:den>
                          <m:nary>
                            <m:naryPr>
                              <m:chr m:val="∑"/>
                              <m:limLoc m:val="subSup"/>
                              <m:supHide m:val="on"/>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naryPr>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𝐽</m:t>
                              </m:r>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𝜖</m:t>
                              </m:r>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𝐽</m:t>
                                  </m:r>
                                </m:e>
                                <m:sub>
                                  <m:r>
                                    <a:rPr lang="en-US" altLang="zh-CN" sz="1400" i="1" kern="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𝑠</m:t>
                                  </m:r>
                                </m:sub>
                              </m:sSub>
                            </m:sub>
                            <m:sup/>
                            <m:e>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𝐿𝑒𝑛</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𝐽</m:t>
                              </m:r>
                              <m:r>
                                <a:rPr lang="en-US" altLang="zh-CN" sz="1400" i="1" ker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e>
                          </m:nary>
                        </m:den>
                      </m:f>
                    </m:oMath>
                  </m:oMathPara>
                </a14:m>
                <a:endParaRPr lang="en-US" altLang="zh-CN" sz="1400" dirty="0"/>
              </a:p>
              <a:p>
                <a:r>
                  <a:rPr lang="en-US" altLang="zh-CN" sz="1400" dirty="0"/>
                  <a:t>F1</a:t>
                </a:r>
                <a:r>
                  <a:rPr lang="zh-CN" altLang="en-US" sz="1400" dirty="0"/>
                  <a:t>：</a:t>
                </a:r>
                <a:endParaRPr lang="en-US" altLang="zh-CN" sz="1400" dirty="0"/>
              </a:p>
              <a:p>
                <a:pPr/>
                <a14:m>
                  <m:oMathPara xmlns:m="http://schemas.openxmlformats.org/officeDocument/2006/math">
                    <m:oMathParaPr>
                      <m:jc m:val="centerGroup"/>
                    </m:oMathParaPr>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𝐹</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sub>
                      </m:s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f>
                        <m:f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fPr>
                        <m:num>
                          <m:r>
                            <m:rPr>
                              <m:nor/>
                            </m:rP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Precision</m:t>
                          </m:r>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r>
                            <m:rPr>
                              <m:nor/>
                            </m:rP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Recall</m:t>
                          </m:r>
                        </m:num>
                        <m:den>
                          <m:r>
                            <m:rPr>
                              <m:nor/>
                            </m:rP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Precision</m:t>
                          </m:r>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r>
                            <m:rPr>
                              <m:nor/>
                            </m:rP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Recall</m:t>
                          </m:r>
                        </m:den>
                      </m:f>
                    </m:oMath>
                  </m:oMathPara>
                </a14:m>
                <a:endParaRPr lang="zh-CN" altLang="en-US" sz="1400" dirty="0"/>
              </a:p>
            </p:txBody>
          </p:sp>
        </mc:Choice>
        <mc:Fallback xmlns="">
          <p:sp>
            <p:nvSpPr>
              <p:cNvPr id="7" name="文本框 6">
                <a:extLst>
                  <a:ext uri="{FF2B5EF4-FFF2-40B4-BE49-F238E27FC236}">
                    <a16:creationId xmlns:a16="http://schemas.microsoft.com/office/drawing/2014/main" id="{01ADF255-7BEF-A2EF-0BBA-9C57609D346F}"/>
                  </a:ext>
                </a:extLst>
              </p:cNvPr>
              <p:cNvSpPr txBox="1">
                <a:spLocks noRot="1" noChangeAspect="1" noMove="1" noResize="1" noEditPoints="1" noAdjustHandles="1" noChangeArrowheads="1" noChangeShapeType="1" noTextEdit="1"/>
              </p:cNvSpPr>
              <p:nvPr/>
            </p:nvSpPr>
            <p:spPr>
              <a:xfrm>
                <a:off x="1678178" y="1106962"/>
                <a:ext cx="9204974" cy="5120954"/>
              </a:xfrm>
              <a:prstGeom prst="rect">
                <a:avLst/>
              </a:prstGeom>
              <a:blipFill>
                <a:blip r:embed="rId3"/>
                <a:stretch>
                  <a:fillRect l="-530" t="-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55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4800-A6B4-BAB2-1E5D-E7837010DB8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0FCEC96-68F1-9844-4308-64B5635F45F8}"/>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65883E91-F137-83AD-3CAC-163D41406297}"/>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3DE19A06-5D20-24EF-0814-5A0288E99608}"/>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B5E2143-4B36-03AE-8227-FD7C35AE2F14}"/>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p:sp>
        <p:nvSpPr>
          <p:cNvPr id="5" name="文本框 4">
            <a:extLst>
              <a:ext uri="{FF2B5EF4-FFF2-40B4-BE49-F238E27FC236}">
                <a16:creationId xmlns:a16="http://schemas.microsoft.com/office/drawing/2014/main" id="{277EA25E-C2F5-0413-F4E0-03A2B54A6299}"/>
              </a:ext>
            </a:extLst>
          </p:cNvPr>
          <p:cNvSpPr txBox="1"/>
          <p:nvPr/>
        </p:nvSpPr>
        <p:spPr>
          <a:xfrm>
            <a:off x="571982" y="2661557"/>
            <a:ext cx="3902757" cy="923330"/>
          </a:xfrm>
          <a:prstGeom prst="rect">
            <a:avLst/>
          </a:prstGeom>
          <a:noFill/>
        </p:spPr>
        <p:txBody>
          <a:bodyPr wrap="square" rtlCol="0">
            <a:spAutoFit/>
          </a:bodyPr>
          <a:lstStyle/>
          <a:p>
            <a:r>
              <a:rPr lang="zh-CN" altLang="en-US" dirty="0"/>
              <a:t>异常阈值采用基于极值的流数据异常检测（</a:t>
            </a:r>
            <a:r>
              <a:rPr lang="en-US" altLang="zh-CN" dirty="0"/>
              <a:t>Stream-Peak-Over-Threshold</a:t>
            </a:r>
            <a:r>
              <a:rPr lang="zh-CN" altLang="en-US" dirty="0"/>
              <a:t>）</a:t>
            </a:r>
            <a:r>
              <a:rPr lang="zh-CN" altLang="en-US" b="1" dirty="0"/>
              <a:t>动态调整阈值</a:t>
            </a:r>
            <a:r>
              <a:rPr lang="zh-CN" altLang="en-US" dirty="0"/>
              <a:t>算法</a:t>
            </a: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D183A2EC-A061-AAD5-BDDF-6517F17A2788}"/>
                  </a:ext>
                </a:extLst>
              </p:cNvPr>
              <p:cNvGraphicFramePr>
                <a:graphicFrameLocks noGrp="1"/>
              </p:cNvGraphicFramePr>
              <p:nvPr>
                <p:extLst>
                  <p:ext uri="{D42A27DB-BD31-4B8C-83A1-F6EECF244321}">
                    <p14:modId xmlns:p14="http://schemas.microsoft.com/office/powerpoint/2010/main" val="3612597088"/>
                  </p:ext>
                </p:extLst>
              </p:nvPr>
            </p:nvGraphicFramePr>
            <p:xfrm>
              <a:off x="5642636" y="570818"/>
              <a:ext cx="5245066" cy="6264549"/>
            </p:xfrm>
            <a:graphic>
              <a:graphicData uri="http://schemas.openxmlformats.org/drawingml/2006/table">
                <a:tbl>
                  <a:tblPr firstRow="1" firstCol="1" bandRow="1">
                    <a:tableStyleId>{2D5ABB26-0587-4C30-8999-92F81FD0307C}</a:tableStyleId>
                  </a:tblPr>
                  <a:tblGrid>
                    <a:gridCol w="5245066">
                      <a:extLst>
                        <a:ext uri="{9D8B030D-6E8A-4147-A177-3AD203B41FA5}">
                          <a16:colId xmlns:a16="http://schemas.microsoft.com/office/drawing/2014/main" val="737456522"/>
                        </a:ext>
                      </a:extLst>
                    </a:gridCol>
                  </a:tblGrid>
                  <a:tr h="277697">
                    <a:tc>
                      <a:txBody>
                        <a:bodyPr/>
                        <a:lstStyle/>
                        <a:p>
                          <a:pPr indent="127000" algn="just">
                            <a:lnSpc>
                              <a:spcPts val="2500"/>
                            </a:lnSpc>
                          </a:pPr>
                          <a:r>
                            <a:rPr lang="en-US" sz="1200" dirty="0">
                              <a:effectLst/>
                            </a:rPr>
                            <a:t>Algorithm 1</a:t>
                          </a:r>
                          <a:r>
                            <a:rPr lang="zh-CN" sz="1200" dirty="0">
                              <a:effectLst/>
                            </a:rPr>
                            <a:t>：基于极值理论的流数据异常检测算法</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6889232"/>
                      </a:ext>
                    </a:extLst>
                  </a:tr>
                  <a:tr h="277697">
                    <a:tc>
                      <a:txBody>
                        <a:bodyPr/>
                        <a:lstStyle/>
                        <a:p>
                          <a:pPr indent="127000" algn="just">
                            <a:lnSpc>
                              <a:spcPts val="2500"/>
                            </a:lnSpc>
                          </a:pPr>
                          <a:r>
                            <a:rPr lang="en-US" sz="1200" dirty="0">
                              <a:effectLst/>
                            </a:rPr>
                            <a:t>Input</a:t>
                          </a:r>
                          <a:r>
                            <a:rPr lang="zh-CN" sz="1200" dirty="0">
                              <a:effectLst/>
                            </a:rPr>
                            <a:t>：流数据</a:t>
                          </a:r>
                          <a14:m>
                            <m:oMath xmlns:m="http://schemas.openxmlformats.org/officeDocument/2006/math">
                              <m:d>
                                <m:dPr>
                                  <m:begChr m:val="{"/>
                                  <m:endChr m:val="}"/>
                                  <m:ctrlPr>
                                    <a:rPr lang="zh-CN" sz="1200" i="1">
                                      <a:effectLst/>
                                      <a:latin typeface="Cambria Math" panose="02040503050406030204" pitchFamily="18" charset="0"/>
                                    </a:rPr>
                                  </m:ctrlPr>
                                </m:dPr>
                                <m:e>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1</m:t>
                                      </m:r>
                                    </m:sub>
                                  </m:sSub>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𝑛</m:t>
                                      </m:r>
                                    </m:sub>
                                  </m:sSub>
                                </m:e>
                              </m:d>
                            </m:oMath>
                          </a14:m>
                          <a:r>
                            <a:rPr lang="zh-CN" sz="1200" dirty="0">
                              <a:effectLst/>
                            </a:rPr>
                            <a:t>，数据长度</a:t>
                          </a:r>
                          <a:r>
                            <a:rPr lang="en-US" sz="1200" dirty="0">
                              <a:effectLst/>
                            </a:rPr>
                            <a:t>n</a:t>
                          </a:r>
                          <a:r>
                            <a:rPr lang="zh-CN" sz="1200" dirty="0">
                              <a:effectLst/>
                            </a:rPr>
                            <a:t>，异常概率</a:t>
                          </a:r>
                          <a:r>
                            <a:rPr lang="en-US" sz="1200" dirty="0">
                              <a:effectLst/>
                            </a:rPr>
                            <a:t>q</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4791314"/>
                      </a:ext>
                    </a:extLst>
                  </a:tr>
                  <a:tr h="277697">
                    <a:tc>
                      <a:txBody>
                        <a:bodyPr/>
                        <a:lstStyle/>
                        <a:p>
                          <a:pPr indent="127000" algn="just">
                            <a:lnSpc>
                              <a:spcPts val="2500"/>
                            </a:lnSpc>
                          </a:pPr>
                          <a:r>
                            <a:rPr lang="en-US" sz="1200" dirty="0">
                              <a:effectLst/>
                            </a:rPr>
                            <a:t>Output: </a:t>
                          </a:r>
                          <a:r>
                            <a:rPr lang="zh-CN" sz="1200" dirty="0">
                              <a:effectLst/>
                            </a:rPr>
                            <a:t>阈值集合</a:t>
                          </a:r>
                          <a:r>
                            <a:rPr lang="en-US" sz="1200" dirty="0">
                              <a:effectLst/>
                            </a:rPr>
                            <a:t>t</a:t>
                          </a:r>
                          <a:r>
                            <a:rPr lang="zh-CN" sz="1200" dirty="0">
                              <a:effectLst/>
                            </a:rPr>
                            <a:t>，异常点集合</a:t>
                          </a:r>
                          <a:r>
                            <a:rPr lang="en-US" sz="1200" dirty="0">
                              <a:effectLst/>
                            </a:rPr>
                            <a:t>A</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068115589"/>
                      </a:ext>
                    </a:extLst>
                  </a:tr>
                  <a:tr h="277697">
                    <a:tc>
                      <a:txBody>
                        <a:bodyPr/>
                        <a:lstStyle/>
                        <a:p>
                          <a:pPr marL="0" marR="0" lvl="0" indent="127000" algn="just" defTabSz="914400" rtl="0" eaLnBrk="1" fontAlgn="auto" latinLnBrk="0" hangingPunct="1">
                            <a:lnSpc>
                              <a:spcPts val="2500"/>
                            </a:lnSpc>
                            <a:spcBef>
                              <a:spcPts val="0"/>
                            </a:spcBef>
                            <a:spcAft>
                              <a:spcPts val="0"/>
                            </a:spcAft>
                            <a:buClrTx/>
                            <a:buSzTx/>
                            <a:buFontTx/>
                            <a:buNone/>
                            <a:tabLst/>
                            <a:defRPr/>
                          </a:pPr>
                          <a:r>
                            <a:rPr lang="zh-CN" sz="1200" dirty="0">
                              <a:effectLst/>
                            </a:rPr>
                            <a:t>初始化</a:t>
                          </a:r>
                          <a14:m>
                            <m:oMath xmlns:m="http://schemas.openxmlformats.org/officeDocument/2006/math">
                              <m:r>
                                <a:rPr lang="en-US" sz="1200">
                                  <a:effectLst/>
                                  <a:latin typeface="Cambria Math" panose="02040503050406030204" pitchFamily="18" charset="0"/>
                                </a:rPr>
                                <m:t>𝐴</m:t>
                              </m:r>
                              <m:r>
                                <a:rPr lang="en-US" sz="1200">
                                  <a:effectLst/>
                                  <a:latin typeface="Cambria Math" panose="02040503050406030204" pitchFamily="18" charset="0"/>
                                </a:rPr>
                                <m:t>←∅</m:t>
                              </m:r>
                              <m:r>
                                <a:rPr lang="zh-CN"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r>
                                <a:rPr lang="en-US" sz="1200" b="0" i="0" smtClean="0">
                                  <a:effectLst/>
                                  <a:latin typeface="Cambria Math" panose="02040503050406030204" pitchFamily="18" charset="0"/>
                                </a:rPr>
                                <m:t>,  </m:t>
                              </m:r>
                              <m:r>
                                <a:rPr lang="en-US" altLang="zh-CN" sz="1200" smtClean="0">
                                  <a:effectLst/>
                                  <a:latin typeface="Cambria Math" panose="02040503050406030204" pitchFamily="18" charset="0"/>
                                </a:rPr>
                                <m:t>𝑡</m:t>
                              </m:r>
                              <m:r>
                                <a:rPr lang="en-US" altLang="zh-CN" sz="1200" smtClean="0">
                                  <a:effectLst/>
                                  <a:latin typeface="Cambria Math" panose="02040503050406030204" pitchFamily="18" charset="0"/>
                                </a:rPr>
                                <m:t>←</m:t>
                              </m:r>
                              <m:r>
                                <a:rPr lang="en-US" altLang="zh-CN" sz="1200" smtClean="0">
                                  <a:effectLst/>
                                  <a:latin typeface="Cambria Math" panose="02040503050406030204" pitchFamily="18" charset="0"/>
                                </a:rPr>
                                <m:t>𝑆𝑒𝑡𝐼𝑛𝑖𝑡𝑇h𝑟𝑒𝑠h𝑜𝑙𝑑</m:t>
                              </m:r>
                              <m:r>
                                <a:rPr lang="en-US" altLang="zh-CN" sz="1200" smtClean="0">
                                  <a:effectLst/>
                                  <a:latin typeface="Cambria Math" panose="02040503050406030204" pitchFamily="18" charset="0"/>
                                </a:rPr>
                                <m:t>(</m:t>
                              </m:r>
                              <m:sSub>
                                <m:sSubPr>
                                  <m:ctrlPr>
                                    <a:rPr lang="zh-CN" altLang="zh-CN" sz="1200" i="1">
                                      <a:effectLst/>
                                      <a:latin typeface="Cambria Math" panose="02040503050406030204" pitchFamily="18" charset="0"/>
                                    </a:rPr>
                                  </m:ctrlPr>
                                </m:sSubPr>
                                <m:e>
                                  <m:r>
                                    <a:rPr lang="en-US" altLang="zh-CN" sz="1200">
                                      <a:effectLst/>
                                      <a:latin typeface="Cambria Math" panose="02040503050406030204" pitchFamily="18" charset="0"/>
                                    </a:rPr>
                                    <m:t>𝑥</m:t>
                                  </m:r>
                                </m:e>
                                <m:sub>
                                  <m:r>
                                    <a:rPr lang="en-US" altLang="zh-CN" sz="1200">
                                      <a:effectLst/>
                                      <a:latin typeface="Cambria Math" panose="02040503050406030204" pitchFamily="18" charset="0"/>
                                    </a:rPr>
                                    <m:t>1</m:t>
                                  </m:r>
                                </m:sub>
                              </m:sSub>
                              <m:r>
                                <a:rPr lang="en-US" altLang="zh-CN" sz="1200">
                                  <a:effectLst/>
                                  <a:latin typeface="Cambria Math" panose="02040503050406030204" pitchFamily="18" charset="0"/>
                                </a:rPr>
                                <m:t>,…,</m:t>
                              </m:r>
                              <m:sSub>
                                <m:sSubPr>
                                  <m:ctrlPr>
                                    <a:rPr lang="zh-CN" altLang="zh-CN" sz="1200" i="1">
                                      <a:effectLst/>
                                      <a:latin typeface="Cambria Math" panose="02040503050406030204" pitchFamily="18" charset="0"/>
                                    </a:rPr>
                                  </m:ctrlPr>
                                </m:sSubPr>
                                <m:e>
                                  <m:r>
                                    <a:rPr lang="en-US" altLang="zh-CN" sz="1200">
                                      <a:effectLst/>
                                      <a:latin typeface="Cambria Math" panose="02040503050406030204" pitchFamily="18" charset="0"/>
                                    </a:rPr>
                                    <m:t>𝑥</m:t>
                                  </m:r>
                                </m:e>
                                <m:sub>
                                  <m:r>
                                    <a:rPr lang="en-US" altLang="zh-CN" sz="1200">
                                      <a:effectLst/>
                                      <a:latin typeface="Cambria Math" panose="02040503050406030204" pitchFamily="18" charset="0"/>
                                    </a:rPr>
                                    <m:t>𝑛</m:t>
                                  </m:r>
                                </m:sub>
                              </m:sSub>
                              <m:r>
                                <a:rPr lang="en-US" altLang="zh-CN" sz="1200">
                                  <a:effectLst/>
                                  <a:latin typeface="Cambria Math" panose="02040503050406030204" pitchFamily="18" charset="0"/>
                                </a:rPr>
                                <m:t>)</m:t>
                              </m:r>
                            </m:oMath>
                          </a14:m>
                          <a:endParaRPr lang="zh-CN" alt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2613858350"/>
                      </a:ext>
                    </a:extLst>
                  </a:tr>
                  <a:tr h="277697">
                    <a:tc>
                      <a:txBody>
                        <a:bodyPr/>
                        <a:lstStyle/>
                        <a:p>
                          <a:pPr indent="127000" algn="just">
                            <a:lnSpc>
                              <a:spcPts val="2500"/>
                            </a:lnSpc>
                          </a:pPr>
                          <a:r>
                            <a:rPr lang="zh-CN" sz="1200" dirty="0">
                              <a:effectLst/>
                            </a:rPr>
                            <a:t>计算</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oMath>
                          </a14:m>
                          <a:r>
                            <a:rPr lang="zh-CN" sz="1200" dirty="0">
                              <a:effectLst/>
                            </a:rPr>
                            <a:t>超出阈值的极端值，</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d>
                                <m:dPr>
                                  <m:begChr m:val="{"/>
                                  <m:endChr m:val="}"/>
                                  <m:ctrlPr>
                                    <a:rPr lang="zh-CN" sz="1200" i="1">
                                      <a:effectLst/>
                                      <a:latin typeface="Cambria Math" panose="02040503050406030204" pitchFamily="18" charset="0"/>
                                    </a:rPr>
                                  </m:ctrlPr>
                                </m:dPr>
                                <m:e>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r>
                                    <a:rPr lang="en-US" sz="1200">
                                      <a:effectLst/>
                                      <a:latin typeface="Cambria Math" panose="02040503050406030204" pitchFamily="18" charset="0"/>
                                    </a:rPr>
                                    <m:t>𝑡</m:t>
                                  </m:r>
                                </m:e>
                                <m:e>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&gt;</m:t>
                                  </m:r>
                                  <m:r>
                                    <a:rPr lang="en-US" sz="1200">
                                      <a:effectLst/>
                                      <a:latin typeface="Cambria Math" panose="02040503050406030204" pitchFamily="18" charset="0"/>
                                    </a:rPr>
                                    <m:t>𝑡</m:t>
                                  </m:r>
                                </m:e>
                              </m:d>
                              <m:r>
                                <a:rPr lang="zh-CN"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𝑁</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r>
                                <a:rPr lang="en-US" sz="1200">
                                  <a:effectLst/>
                                  <a:latin typeface="Cambria Math" panose="02040503050406030204" pitchFamily="18" charset="0"/>
                                </a:rPr>
                                <m:t>𝑙𝑒𝑛</m:t>
                              </m:r>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1083288001"/>
                      </a:ext>
                    </a:extLst>
                  </a:tr>
                  <a:tr h="277697">
                    <a:tc>
                      <a:txBody>
                        <a:bodyPr/>
                        <a:lstStyle/>
                        <a:p>
                          <a:pPr indent="127000" algn="just">
                            <a:lnSpc>
                              <a:spcPts val="2500"/>
                            </a:lnSpc>
                          </a:pPr>
                          <a:r>
                            <a:rPr lang="zh-CN" sz="1200" dirty="0">
                              <a:effectLst/>
                            </a:rPr>
                            <a:t>估计</a:t>
                          </a:r>
                          <a:r>
                            <a:rPr lang="en-US" sz="1200" dirty="0">
                              <a:effectLst/>
                            </a:rPr>
                            <a:t>GPD</a:t>
                          </a:r>
                          <a:r>
                            <a:rPr lang="zh-CN" sz="1200" dirty="0">
                              <a:effectLst/>
                            </a:rPr>
                            <a:t>的形状参数和尺度参数，</a:t>
                          </a:r>
                          <a14:m>
                            <m:oMath xmlns:m="http://schemas.openxmlformats.org/officeDocument/2006/math">
                              <m:r>
                                <a:rPr lang="en-US" sz="1200">
                                  <a:effectLst/>
                                  <a:latin typeface="Cambria Math" panose="02040503050406030204" pitchFamily="18" charset="0"/>
                                </a:rPr>
                                <m:t>𝜆</m:t>
                              </m:r>
                              <m:r>
                                <a:rPr lang="en-US" sz="1200">
                                  <a:effectLst/>
                                  <a:latin typeface="Cambria Math" panose="02040503050406030204" pitchFamily="18" charset="0"/>
                                </a:rPr>
                                <m:t>,</m:t>
                              </m:r>
                              <m:r>
                                <a:rPr lang="en-US" sz="1200">
                                  <a:effectLst/>
                                  <a:latin typeface="Cambria Math" panose="02040503050406030204" pitchFamily="18" charset="0"/>
                                </a:rPr>
                                <m:t>𝜎</m:t>
                              </m:r>
                              <m:r>
                                <a:rPr lang="en-US" sz="1200">
                                  <a:effectLst/>
                                  <a:latin typeface="Cambria Math" panose="02040503050406030204" pitchFamily="18" charset="0"/>
                                </a:rPr>
                                <m:t>←</m:t>
                              </m:r>
                              <m:r>
                                <a:rPr lang="en-US" sz="1200">
                                  <a:effectLst/>
                                  <a:latin typeface="Cambria Math" panose="02040503050406030204" pitchFamily="18" charset="0"/>
                                </a:rPr>
                                <m:t>𝐺𝑟𝑖𝑚𝑠h𝑎𝑤</m:t>
                              </m:r>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266501965"/>
                      </a:ext>
                    </a:extLst>
                  </a:tr>
                  <a:tr h="289355">
                    <a:tc>
                      <a:txBody>
                        <a:bodyPr/>
                        <a:lstStyle/>
                        <a:p>
                          <a:pPr indent="127000" algn="just">
                            <a:lnSpc>
                              <a:spcPts val="2500"/>
                            </a:lnSpc>
                          </a:pPr>
                          <a:r>
                            <a:rPr lang="zh-CN" sz="1200" dirty="0">
                              <a:effectLst/>
                            </a:rPr>
                            <a:t>计算极值分位，</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𝑞</m:t>
                                  </m:r>
                                </m:sub>
                              </m:sSub>
                              <m:r>
                                <a:rPr lang="en-US" sz="1200">
                                  <a:effectLst/>
                                  <a:latin typeface="Cambria Math" panose="02040503050406030204" pitchFamily="18" charset="0"/>
                                </a:rPr>
                                <m:t>←</m:t>
                              </m:r>
                              <m:r>
                                <a:rPr lang="en-US" sz="1200">
                                  <a:effectLst/>
                                  <a:latin typeface="Cambria Math" panose="02040503050406030204" pitchFamily="18" charset="0"/>
                                </a:rPr>
                                <m:t>𝐶𝑎𝑙𝑐𝑇h𝑟𝑒𝑎𝑠h𝑜𝑙𝑑</m:t>
                              </m:r>
                              <m:r>
                                <a:rPr lang="en-US" sz="1200">
                                  <a:effectLst/>
                                  <a:latin typeface="Cambria Math" panose="02040503050406030204" pitchFamily="18" charset="0"/>
                                </a:rPr>
                                <m:t>(</m:t>
                              </m:r>
                              <m:r>
                                <a:rPr lang="en-US" sz="1200">
                                  <a:effectLst/>
                                  <a:latin typeface="Cambria Math" panose="02040503050406030204" pitchFamily="18" charset="0"/>
                                </a:rPr>
                                <m:t>𝑞</m:t>
                              </m:r>
                              <m:r>
                                <a:rPr lang="en-US" sz="1200">
                                  <a:effectLst/>
                                  <a:latin typeface="Cambria Math" panose="02040503050406030204" pitchFamily="18" charset="0"/>
                                </a:rPr>
                                <m:t>,</m:t>
                              </m:r>
                              <m:r>
                                <a:rPr lang="en-US" sz="1200">
                                  <a:effectLst/>
                                  <a:latin typeface="Cambria Math" panose="02040503050406030204" pitchFamily="18" charset="0"/>
                                </a:rPr>
                                <m:t>𝜆</m:t>
                              </m:r>
                              <m:r>
                                <a:rPr lang="en-US" sz="1200">
                                  <a:effectLst/>
                                  <a:latin typeface="Cambria Math" panose="02040503050406030204" pitchFamily="18" charset="0"/>
                                </a:rPr>
                                <m:t>,</m:t>
                              </m:r>
                              <m:r>
                                <a:rPr lang="en-US" sz="1200">
                                  <a:effectLst/>
                                  <a:latin typeface="Cambria Math" panose="02040503050406030204" pitchFamily="18" charset="0"/>
                                </a:rPr>
                                <m:t>𝜎</m:t>
                              </m:r>
                              <m:r>
                                <a:rPr lang="en-US" sz="1200">
                                  <a:effectLst/>
                                  <a:latin typeface="Cambria Math" panose="02040503050406030204" pitchFamily="18" charset="0"/>
                                </a:rPr>
                                <m:t>,</m:t>
                              </m:r>
                              <m:r>
                                <a:rPr lang="en-US" sz="1200">
                                  <a:effectLst/>
                                  <a:latin typeface="Cambria Math" panose="02040503050406030204" pitchFamily="18" charset="0"/>
                                </a:rPr>
                                <m:t>𝑛</m:t>
                              </m:r>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𝑁</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r>
                                <a:rPr lang="en-US" sz="1200">
                                  <a:effectLst/>
                                  <a:latin typeface="Cambria Math" panose="02040503050406030204" pitchFamily="18" charset="0"/>
                                </a:rPr>
                                <m:t>𝑡</m:t>
                              </m:r>
                              <m:r>
                                <a:rPr lang="en-US" sz="1200">
                                  <a:effectLst/>
                                  <a:latin typeface="Cambria Math" panose="02040503050406030204" pitchFamily="18" charset="0"/>
                                </a:rPr>
                                <m:t>)</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450466908"/>
                      </a:ext>
                    </a:extLst>
                  </a:tr>
                  <a:tr h="310068">
                    <a:tc>
                      <a:txBody>
                        <a:bodyPr/>
                        <a:lstStyle/>
                        <a:p>
                          <a:pPr indent="127000" algn="just">
                            <a:lnSpc>
                              <a:spcPts val="2500"/>
                            </a:lnSpc>
                          </a:pPr>
                          <a14:m>
                            <m:oMathPara xmlns:m="http://schemas.openxmlformats.org/officeDocument/2006/math">
                              <m:oMathParaPr>
                                <m:jc m:val="left"/>
                              </m:oMathParaPr>
                              <m:oMath xmlns:m="http://schemas.openxmlformats.org/officeDocument/2006/math">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𝑛</m:t>
                                </m:r>
                              </m:oMath>
                            </m:oMathPara>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49291039"/>
                      </a:ext>
                    </a:extLst>
                  </a:tr>
                  <a:tr h="310068">
                    <a:tc>
                      <a:txBody>
                        <a:bodyPr/>
                        <a:lstStyle/>
                        <a:p>
                          <a:pPr indent="127000" algn="just">
                            <a:lnSpc>
                              <a:spcPts val="2500"/>
                            </a:lnSpc>
                          </a:pPr>
                          <a14:m>
                            <m:oMathPara xmlns:m="http://schemas.openxmlformats.org/officeDocument/2006/math">
                              <m:oMathParaPr>
                                <m:jc m:val="left"/>
                              </m:oMathParaPr>
                              <m:oMath xmlns:m="http://schemas.openxmlformats.org/officeDocument/2006/math">
                                <m:r>
                                  <a:rPr lang="en-US" sz="1200">
                                    <a:effectLst/>
                                    <a:latin typeface="Cambria Math" panose="02040503050406030204" pitchFamily="18" charset="0"/>
                                  </a:rPr>
                                  <m:t>𝑓𝑜𝑟</m:t>
                                </m:r>
                                <m:r>
                                  <a:rPr lang="en-US" sz="1200">
                                    <a:effectLst/>
                                    <a:latin typeface="Cambria Math" panose="02040503050406030204" pitchFamily="18" charset="0"/>
                                  </a:rPr>
                                  <m:t> </m:t>
                                </m:r>
                                <m:r>
                                  <a:rPr lang="en-US" sz="1200">
                                    <a:effectLst/>
                                    <a:latin typeface="Cambria Math" panose="02040503050406030204" pitchFamily="18" charset="0"/>
                                  </a:rPr>
                                  <m:t>𝑖</m:t>
                                </m:r>
                                <m:r>
                                  <a:rPr lang="en-US" sz="1200">
                                    <a:effectLst/>
                                    <a:latin typeface="Cambria Math" panose="02040503050406030204" pitchFamily="18" charset="0"/>
                                  </a:rPr>
                                  <m:t>&gt;</m:t>
                                </m:r>
                                <m:r>
                                  <a:rPr lang="en-US" sz="1200">
                                    <a:effectLst/>
                                    <a:latin typeface="Cambria Math" panose="02040503050406030204" pitchFamily="18" charset="0"/>
                                  </a:rPr>
                                  <m:t>𝑛</m:t>
                                </m:r>
                                <m:r>
                                  <a:rPr lang="en-US" sz="1200">
                                    <a:effectLst/>
                                    <a:latin typeface="Cambria Math" panose="02040503050406030204" pitchFamily="18" charset="0"/>
                                  </a:rPr>
                                  <m:t> </m:t>
                                </m:r>
                                <m:r>
                                  <a:rPr lang="en-US" sz="1200">
                                    <a:effectLst/>
                                    <a:latin typeface="Cambria Math" panose="02040503050406030204" pitchFamily="18" charset="0"/>
                                  </a:rPr>
                                  <m:t>𝑑𝑜</m:t>
                                </m:r>
                              </m:oMath>
                            </m:oMathPara>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4758523"/>
                      </a:ext>
                    </a:extLst>
                  </a:tr>
                  <a:tr h="289355">
                    <a:tc>
                      <a:txBody>
                        <a:bodyPr/>
                        <a:lstStyle/>
                        <a:p>
                          <a:pPr indent="127000" algn="just">
                            <a:lnSpc>
                              <a:spcPts val="2500"/>
                            </a:lnSpc>
                          </a:pPr>
                          <a:r>
                            <a:rPr lang="en-US" sz="1200" dirty="0">
                              <a:effectLst/>
                            </a:rPr>
                            <a:t>   </a:t>
                          </a:r>
                          <a14:m>
                            <m:oMath xmlns:m="http://schemas.openxmlformats.org/officeDocument/2006/math">
                              <m:r>
                                <a:rPr lang="en-US" sz="1200">
                                  <a:effectLst/>
                                  <a:latin typeface="Cambria Math" panose="02040503050406030204" pitchFamily="18" charset="0"/>
                                </a:rPr>
                                <m:t>𝑖𝑓</m:t>
                              </m:r>
                              <m:r>
                                <a:rPr lang="en-US" sz="1200">
                                  <a:effectLst/>
                                  <a:latin typeface="Cambria Math" panose="02040503050406030204" pitchFamily="18" charset="0"/>
                                </a:rPr>
                                <m:t> </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&gt;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𝑞</m:t>
                                  </m:r>
                                </m:sub>
                              </m:sSub>
                              <m:r>
                                <a:rPr lang="en-US" sz="1200">
                                  <a:effectLst/>
                                  <a:latin typeface="Cambria Math" panose="02040503050406030204" pitchFamily="18" charset="0"/>
                                </a:rPr>
                                <m:t> </m:t>
                              </m:r>
                              <m:r>
                                <a:rPr lang="en-US" sz="1200">
                                  <a:effectLst/>
                                  <a:latin typeface="Cambria Math" panose="02040503050406030204" pitchFamily="18" charset="0"/>
                                </a:rPr>
                                <m:t>𝑡h𝑒𝑛</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187979678"/>
                      </a:ext>
                    </a:extLst>
                  </a:tr>
                  <a:tr h="277697">
                    <a:tc>
                      <a:txBody>
                        <a:bodyPr/>
                        <a:lstStyle/>
                        <a:p>
                          <a:pPr indent="127000" algn="just">
                            <a:lnSpc>
                              <a:spcPts val="2500"/>
                            </a:lnSpc>
                          </a:pPr>
                          <a:r>
                            <a:rPr lang="en-US" sz="1200" dirty="0">
                              <a:effectLst/>
                            </a:rPr>
                            <a:t>     </a:t>
                          </a:r>
                          <a:r>
                            <a:rPr lang="zh-CN" sz="1200" dirty="0">
                              <a:effectLst/>
                            </a:rPr>
                            <a:t>添加</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𝑖</m:t>
                                  </m:r>
                                  <m:r>
                                    <a:rPr lang="en-US" sz="1200">
                                      <a:effectLst/>
                                      <a:latin typeface="Cambria Math" panose="02040503050406030204" pitchFamily="18" charset="0"/>
                                    </a:rPr>
                                    <m:t>,</m:t>
                                  </m:r>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oMath>
                          </a14:m>
                          <a:r>
                            <a:rPr lang="zh-CN" sz="1200" dirty="0">
                              <a:effectLst/>
                            </a:rPr>
                            <a:t>到</a:t>
                          </a:r>
                          <a:r>
                            <a:rPr lang="en-US" sz="1200" dirty="0">
                              <a:effectLst/>
                            </a:rPr>
                            <a:t>A</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2648129960"/>
                      </a:ext>
                    </a:extLst>
                  </a:tr>
                  <a:tr h="277697">
                    <a:tc>
                      <a:txBody>
                        <a:bodyPr/>
                        <a:lstStyle/>
                        <a:p>
                          <a:pPr indent="127000" algn="just">
                            <a:lnSpc>
                              <a:spcPts val="2500"/>
                            </a:lnSpc>
                          </a:pPr>
                          <a:r>
                            <a:rPr lang="en-US" sz="1200" dirty="0">
                              <a:effectLst/>
                            </a:rPr>
                            <a:t>   </a:t>
                          </a:r>
                          <a14:m>
                            <m:oMath xmlns:m="http://schemas.openxmlformats.org/officeDocument/2006/math">
                              <m:r>
                                <a:rPr lang="en-US" sz="1200">
                                  <a:effectLst/>
                                  <a:latin typeface="Cambria Math" panose="02040503050406030204" pitchFamily="18" charset="0"/>
                                </a:rPr>
                                <m:t>𝑒𝑙𝑠𝑒</m:t>
                              </m:r>
                              <m:r>
                                <a:rPr lang="en-US" sz="1200">
                                  <a:effectLst/>
                                  <a:latin typeface="Cambria Math" panose="02040503050406030204" pitchFamily="18" charset="0"/>
                                </a:rPr>
                                <m:t> </m:t>
                              </m:r>
                              <m:r>
                                <a:rPr lang="en-US" sz="1200">
                                  <a:effectLst/>
                                  <a:latin typeface="Cambria Math" panose="02040503050406030204" pitchFamily="18" charset="0"/>
                                </a:rPr>
                                <m:t>𝑖𝑓</m:t>
                              </m:r>
                              <m:r>
                                <a:rPr lang="en-US" sz="1200">
                                  <a:effectLst/>
                                  <a:latin typeface="Cambria Math" panose="02040503050406030204" pitchFamily="18" charset="0"/>
                                </a:rPr>
                                <m:t> </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&gt;</m:t>
                              </m:r>
                              <m:r>
                                <a:rPr lang="en-US" sz="1200">
                                  <a:effectLst/>
                                  <a:latin typeface="Cambria Math" panose="02040503050406030204" pitchFamily="18" charset="0"/>
                                </a:rPr>
                                <m:t>𝑡</m:t>
                              </m:r>
                              <m:r>
                                <a:rPr lang="en-US" sz="1200">
                                  <a:effectLst/>
                                  <a:latin typeface="Cambria Math" panose="02040503050406030204" pitchFamily="18" charset="0"/>
                                </a:rPr>
                                <m:t> </m:t>
                              </m:r>
                              <m:r>
                                <a:rPr lang="en-US" sz="1200">
                                  <a:effectLst/>
                                  <a:latin typeface="Cambria Math" panose="02040503050406030204" pitchFamily="18" charset="0"/>
                                </a:rPr>
                                <m:t>𝑡h𝑒𝑛</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2283597850"/>
                      </a:ext>
                    </a:extLst>
                  </a:tr>
                  <a:tr h="277697">
                    <a:tc>
                      <a:txBody>
                        <a:bodyPr/>
                        <a:lstStyle/>
                        <a:p>
                          <a:pPr indent="127000" algn="just">
                            <a:lnSpc>
                              <a:spcPts val="2500"/>
                            </a:lnSpc>
                          </a:pPr>
                          <a:r>
                            <a:rPr lang="en-US" sz="1200" dirty="0">
                              <a:effectLst/>
                            </a:rPr>
                            <a:t>     </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𝑖</m:t>
                                  </m:r>
                                </m:sub>
                              </m:sSub>
                              <m:r>
                                <a:rPr lang="en-US" sz="1200">
                                  <a:effectLst/>
                                  <a:latin typeface="Cambria Math" panose="02040503050406030204" pitchFamily="18" charset="0"/>
                                </a:rPr>
                                <m:t>−</m:t>
                              </m:r>
                              <m:r>
                                <a:rPr lang="en-US" sz="1200">
                                  <a:effectLst/>
                                  <a:latin typeface="Cambria Math" panose="02040503050406030204" pitchFamily="18" charset="0"/>
                                </a:rPr>
                                <m:t>𝑡</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899054150"/>
                      </a:ext>
                    </a:extLst>
                  </a:tr>
                  <a:tr h="277697">
                    <a:tc>
                      <a:txBody>
                        <a:bodyPr/>
                        <a:lstStyle/>
                        <a:p>
                          <a:pPr indent="127000" algn="just">
                            <a:lnSpc>
                              <a:spcPts val="2500"/>
                            </a:lnSpc>
                          </a:pPr>
                          <a:r>
                            <a:rPr lang="en-US" sz="1200" dirty="0">
                              <a:effectLst/>
                            </a:rPr>
                            <a:t>     </a:t>
                          </a:r>
                          <a:r>
                            <a:rPr lang="zh-CN" sz="1200" dirty="0">
                              <a:effectLst/>
                            </a:rPr>
                            <a:t>添加</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𝑖</m:t>
                                  </m:r>
                                </m:sub>
                              </m:sSub>
                            </m:oMath>
                          </a14:m>
                          <a:r>
                            <a:rPr lang="zh-CN" sz="1200" dirty="0">
                              <a:effectLst/>
                            </a:rPr>
                            <a:t>到</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816230401"/>
                      </a:ext>
                    </a:extLst>
                  </a:tr>
                  <a:tr h="277697">
                    <a:tc>
                      <a:txBody>
                        <a:bodyPr/>
                        <a:lstStyle/>
                        <a:p>
                          <a:pPr indent="278765" algn="just">
                            <a:lnSpc>
                              <a:spcPts val="2500"/>
                            </a:lnSpc>
                          </a:pPr>
                          <a:r>
                            <a:rPr lang="en-US" sz="1200" dirty="0">
                              <a:effectLst/>
                            </a:rPr>
                            <a:t> </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𝑁</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𝑁</m:t>
                                  </m:r>
                                </m:e>
                                <m:sub>
                                  <m:r>
                                    <a:rPr lang="en-US" sz="1200">
                                      <a:effectLst/>
                                      <a:latin typeface="Cambria Math" panose="02040503050406030204" pitchFamily="18" charset="0"/>
                                    </a:rPr>
                                    <m:t>𝑡</m:t>
                                  </m:r>
                                </m:sub>
                              </m:sSub>
                              <m:r>
                                <a:rPr lang="en-US" sz="1200">
                                  <a:effectLst/>
                                  <a:latin typeface="Cambria Math" panose="02040503050406030204" pitchFamily="18" charset="0"/>
                                </a:rPr>
                                <m:t>+1</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135838"/>
                      </a:ext>
                    </a:extLst>
                  </a:tr>
                  <a:tr h="310068">
                    <a:tc>
                      <a:txBody>
                        <a:bodyPr/>
                        <a:lstStyle/>
                        <a:p>
                          <a:pPr indent="812165" algn="just">
                            <a:lnSpc>
                              <a:spcPts val="2500"/>
                            </a:lnSpc>
                          </a:pPr>
                          <a14:m>
                            <m:oMathPara xmlns:m="http://schemas.openxmlformats.org/officeDocument/2006/math">
                              <m:oMathParaPr>
                                <m:jc m:val="left"/>
                              </m:oMathParaPr>
                              <m:oMath xmlns:m="http://schemas.openxmlformats.org/officeDocument/2006/math">
                                <m:r>
                                  <a:rPr lang="en-US" sz="1200">
                                    <a:effectLst/>
                                    <a:latin typeface="Cambria Math" panose="02040503050406030204" pitchFamily="18" charset="0"/>
                                  </a:rPr>
                                  <m:t> </m:t>
                                </m:r>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𝑘</m:t>
                                </m:r>
                                <m:r>
                                  <a:rPr lang="en-US" sz="1200">
                                    <a:effectLst/>
                                    <a:latin typeface="Cambria Math" panose="02040503050406030204" pitchFamily="18" charset="0"/>
                                  </a:rPr>
                                  <m:t>+1</m:t>
                                </m:r>
                              </m:oMath>
                            </m:oMathPara>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4284038251"/>
                      </a:ext>
                    </a:extLst>
                  </a:tr>
                  <a:tr h="277697">
                    <a:tc>
                      <a:txBody>
                        <a:bodyPr/>
                        <a:lstStyle/>
                        <a:p>
                          <a:pPr indent="127000" algn="just">
                            <a:lnSpc>
                              <a:spcPts val="2500"/>
                            </a:lnSpc>
                          </a:pPr>
                          <a:r>
                            <a:rPr lang="en-US" sz="1200" dirty="0">
                              <a:effectLst/>
                            </a:rPr>
                            <a:t>   </a:t>
                          </a:r>
                          <a14:m>
                            <m:oMath xmlns:m="http://schemas.openxmlformats.org/officeDocument/2006/math">
                              <m:r>
                                <a:rPr lang="en-US" sz="1200">
                                  <a:effectLst/>
                                  <a:latin typeface="Cambria Math" panose="02040503050406030204" pitchFamily="18" charset="0"/>
                                </a:rPr>
                                <m:t>𝜆</m:t>
                              </m:r>
                              <m:r>
                                <a:rPr lang="en-US" sz="1200">
                                  <a:effectLst/>
                                  <a:latin typeface="Cambria Math" panose="02040503050406030204" pitchFamily="18" charset="0"/>
                                </a:rPr>
                                <m:t>,</m:t>
                              </m:r>
                              <m:r>
                                <a:rPr lang="en-US" sz="1200">
                                  <a:effectLst/>
                                  <a:latin typeface="Cambria Math" panose="02040503050406030204" pitchFamily="18" charset="0"/>
                                </a:rPr>
                                <m:t>𝜎</m:t>
                              </m:r>
                              <m:r>
                                <a:rPr lang="en-US" sz="1200">
                                  <a:effectLst/>
                                  <a:latin typeface="Cambria Math" panose="02040503050406030204" pitchFamily="18" charset="0"/>
                                </a:rPr>
                                <m:t>←</m:t>
                              </m:r>
                              <m:r>
                                <a:rPr lang="en-US" sz="1200">
                                  <a:effectLst/>
                                  <a:latin typeface="Cambria Math" panose="02040503050406030204" pitchFamily="18" charset="0"/>
                                </a:rPr>
                                <m:t>𝐺𝑟𝑖𝑚𝑠h𝑎𝑤</m:t>
                              </m:r>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𝑌</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1863604213"/>
                      </a:ext>
                    </a:extLst>
                  </a:tr>
                  <a:tr h="289355">
                    <a:tc>
                      <a:txBody>
                        <a:bodyPr/>
                        <a:lstStyle/>
                        <a:p>
                          <a:pPr indent="127000" algn="just">
                            <a:lnSpc>
                              <a:spcPts val="2500"/>
                            </a:lnSpc>
                          </a:pPr>
                          <a:r>
                            <a:rPr lang="zh-CN" sz="1200" dirty="0">
                              <a:effectLst/>
                            </a:rPr>
                            <a:t>更新 </a:t>
                          </a:r>
                          <a14:m>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𝑧</m:t>
                                  </m:r>
                                </m:e>
                                <m:sub>
                                  <m:r>
                                    <a:rPr lang="en-US" sz="1200">
                                      <a:effectLst/>
                                      <a:latin typeface="Cambria Math" panose="02040503050406030204" pitchFamily="18" charset="0"/>
                                    </a:rPr>
                                    <m:t>𝑞</m:t>
                                  </m:r>
                                </m:sub>
                              </m:sSub>
                              <m:r>
                                <a:rPr lang="en-US" sz="1200">
                                  <a:effectLst/>
                                  <a:latin typeface="Cambria Math" panose="02040503050406030204" pitchFamily="18" charset="0"/>
                                </a:rPr>
                                <m:t>←</m:t>
                              </m:r>
                              <m:r>
                                <a:rPr lang="en-US" sz="1200">
                                  <a:effectLst/>
                                  <a:latin typeface="Cambria Math" panose="02040503050406030204" pitchFamily="18" charset="0"/>
                                </a:rPr>
                                <m:t>𝐶𝑎𝑙𝑐𝑇h𝑟𝑒𝑎𝑠h𝑜𝑙𝑑</m:t>
                              </m:r>
                              <m:r>
                                <a:rPr lang="en-US" sz="1200">
                                  <a:effectLst/>
                                  <a:latin typeface="Cambria Math" panose="02040503050406030204" pitchFamily="18" charset="0"/>
                                </a:rPr>
                                <m:t>(</m:t>
                              </m:r>
                              <m:r>
                                <a:rPr lang="en-US" sz="1200">
                                  <a:effectLst/>
                                  <a:latin typeface="Cambria Math" panose="02040503050406030204" pitchFamily="18" charset="0"/>
                                </a:rPr>
                                <m:t>𝑞</m:t>
                              </m:r>
                              <m:r>
                                <a:rPr lang="en-US" sz="1200">
                                  <a:effectLst/>
                                  <a:latin typeface="Cambria Math" panose="02040503050406030204" pitchFamily="18" charset="0"/>
                                </a:rPr>
                                <m:t>,</m:t>
                              </m:r>
                              <m:r>
                                <a:rPr lang="en-US" sz="1200">
                                  <a:effectLst/>
                                  <a:latin typeface="Cambria Math" panose="02040503050406030204" pitchFamily="18" charset="0"/>
                                </a:rPr>
                                <m:t>𝜆</m:t>
                              </m:r>
                              <m:r>
                                <a:rPr lang="en-US" sz="1200">
                                  <a:effectLst/>
                                  <a:latin typeface="Cambria Math" panose="02040503050406030204" pitchFamily="18" charset="0"/>
                                </a:rPr>
                                <m:t>,</m:t>
                              </m:r>
                              <m:r>
                                <a:rPr lang="en-US" sz="1200">
                                  <a:effectLst/>
                                  <a:latin typeface="Cambria Math" panose="02040503050406030204" pitchFamily="18" charset="0"/>
                                </a:rPr>
                                <m:t>𝜎</m:t>
                              </m:r>
                              <m:r>
                                <a:rPr lang="en-US" sz="1200">
                                  <a:effectLst/>
                                  <a:latin typeface="Cambria Math" panose="02040503050406030204" pitchFamily="18" charset="0"/>
                                </a:rPr>
                                <m:t>,</m:t>
                              </m:r>
                              <m:r>
                                <a:rPr lang="en-US" sz="1200">
                                  <a:effectLst/>
                                  <a:latin typeface="Cambria Math" panose="02040503050406030204" pitchFamily="18" charset="0"/>
                                </a:rPr>
                                <m:t>𝑘</m:t>
                              </m:r>
                              <m:r>
                                <a:rPr lang="en-US" sz="1200">
                                  <a:effectLst/>
                                  <a:latin typeface="Cambria Math" panose="02040503050406030204" pitchFamily="18" charset="0"/>
                                </a:rPr>
                                <m:t>,</m:t>
                              </m:r>
                              <m:sSub>
                                <m:sSubPr>
                                  <m:ctrlPr>
                                    <a:rPr lang="zh-CN" sz="1200" i="1">
                                      <a:effectLst/>
                                      <a:latin typeface="Cambria Math" panose="02040503050406030204" pitchFamily="18" charset="0"/>
                                    </a:rPr>
                                  </m:ctrlPr>
                                </m:sSubPr>
                                <m:e>
                                  <m:r>
                                    <a:rPr lang="en-US" sz="1200">
                                      <a:effectLst/>
                                      <a:latin typeface="Cambria Math" panose="02040503050406030204" pitchFamily="18" charset="0"/>
                                    </a:rPr>
                                    <m:t>𝑁</m:t>
                                  </m:r>
                                </m:e>
                                <m:sub>
                                  <m:r>
                                    <a:rPr lang="en-US" sz="1200">
                                      <a:effectLst/>
                                      <a:latin typeface="Cambria Math" panose="02040503050406030204" pitchFamily="18" charset="0"/>
                                    </a:rPr>
                                    <m:t>𝑡</m:t>
                                  </m:r>
                                </m:sub>
                              </m:sSub>
                              <m:r>
                                <a:rPr lang="en-US" sz="1200">
                                  <a:effectLst/>
                                  <a:latin typeface="Cambria Math" panose="02040503050406030204" pitchFamily="18" charset="0"/>
                                </a:rPr>
                                <m:t>,</m:t>
                              </m:r>
                              <m:r>
                                <a:rPr lang="en-US" sz="1200">
                                  <a:effectLst/>
                                  <a:latin typeface="Cambria Math" panose="02040503050406030204" pitchFamily="18" charset="0"/>
                                </a:rPr>
                                <m:t>𝑡</m:t>
                              </m:r>
                              <m:r>
                                <a:rPr lang="en-US" sz="1200">
                                  <a:effectLst/>
                                  <a:latin typeface="Cambria Math" panose="02040503050406030204" pitchFamily="18" charset="0"/>
                                </a:rPr>
                                <m:t>)</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101065734"/>
                      </a:ext>
                    </a:extLst>
                  </a:tr>
                  <a:tr h="277697">
                    <a:tc>
                      <a:txBody>
                        <a:bodyPr/>
                        <a:lstStyle/>
                        <a:p>
                          <a:pPr indent="127000" algn="just">
                            <a:lnSpc>
                              <a:spcPts val="2500"/>
                            </a:lnSpc>
                          </a:pPr>
                          <a:r>
                            <a:rPr lang="en-US" sz="1200" dirty="0">
                              <a:effectLst/>
                            </a:rPr>
                            <a:t>   else </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857785664"/>
                      </a:ext>
                    </a:extLst>
                  </a:tr>
                  <a:tr h="277697">
                    <a:tc>
                      <a:txBody>
                        <a:bodyPr/>
                        <a:lstStyle/>
                        <a:p>
                          <a:pPr indent="152400" algn="just">
                            <a:lnSpc>
                              <a:spcPts val="2500"/>
                            </a:lnSpc>
                          </a:pPr>
                          <a:r>
                            <a:rPr lang="en-US" sz="1200" dirty="0">
                              <a:effectLst/>
                            </a:rPr>
                            <a:t> </a:t>
                          </a:r>
                          <a14:m>
                            <m:oMath xmlns:m="http://schemas.openxmlformats.org/officeDocument/2006/math">
                              <m:r>
                                <a:rPr lang="en-US" sz="1200">
                                  <a:effectLst/>
                                  <a:latin typeface="Cambria Math" panose="02040503050406030204" pitchFamily="18" charset="0"/>
                                </a:rPr>
                                <m:t>𝑘</m:t>
                              </m:r>
                              <m:r>
                                <a:rPr lang="en-US" sz="1200">
                                  <a:effectLst/>
                                  <a:latin typeface="Cambria Math" panose="02040503050406030204" pitchFamily="18" charset="0"/>
                                </a:rPr>
                                <m:t>←</m:t>
                              </m:r>
                              <m:r>
                                <a:rPr lang="en-US" sz="1200">
                                  <a:effectLst/>
                                  <a:latin typeface="Cambria Math" panose="02040503050406030204" pitchFamily="18" charset="0"/>
                                </a:rPr>
                                <m:t>𝑘</m:t>
                              </m:r>
                              <m:r>
                                <a:rPr lang="en-US" sz="1200">
                                  <a:effectLst/>
                                  <a:latin typeface="Cambria Math" panose="02040503050406030204" pitchFamily="18" charset="0"/>
                                </a:rPr>
                                <m:t>+1</m:t>
                              </m:r>
                            </m:oMath>
                          </a14:m>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2240513063"/>
                      </a:ext>
                    </a:extLst>
                  </a:tr>
                  <a:tr h="277697">
                    <a:tc>
                      <a:txBody>
                        <a:bodyPr/>
                        <a:lstStyle/>
                        <a:p>
                          <a:pPr indent="152400" algn="just">
                            <a:lnSpc>
                              <a:spcPts val="2500"/>
                            </a:lnSpc>
                          </a:pPr>
                          <a:r>
                            <a:rPr lang="en-US" sz="1200" dirty="0">
                              <a:effectLst/>
                            </a:rPr>
                            <a:t> end if</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191554385"/>
                      </a:ext>
                    </a:extLst>
                  </a:tr>
                  <a:tr h="277697">
                    <a:tc>
                      <a:txBody>
                        <a:bodyPr/>
                        <a:lstStyle/>
                        <a:p>
                          <a:pPr indent="127000" algn="just">
                            <a:lnSpc>
                              <a:spcPts val="2500"/>
                            </a:lnSpc>
                          </a:pPr>
                          <a:r>
                            <a:rPr lang="en-US" sz="1200" dirty="0">
                              <a:effectLst/>
                            </a:rPr>
                            <a:t>end for</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34556"/>
                      </a:ext>
                    </a:extLst>
                  </a:tr>
                </a:tbl>
              </a:graphicData>
            </a:graphic>
          </p:graphicFrame>
        </mc:Choice>
        <mc:Fallback xmlns="">
          <p:graphicFrame>
            <p:nvGraphicFramePr>
              <p:cNvPr id="8" name="表格 7">
                <a:extLst>
                  <a:ext uri="{FF2B5EF4-FFF2-40B4-BE49-F238E27FC236}">
                    <a16:creationId xmlns:a16="http://schemas.microsoft.com/office/drawing/2014/main" id="{D183A2EC-A061-AAD5-BDDF-6517F17A2788}"/>
                  </a:ext>
                </a:extLst>
              </p:cNvPr>
              <p:cNvGraphicFramePr>
                <a:graphicFrameLocks noGrp="1"/>
              </p:cNvGraphicFramePr>
              <p:nvPr>
                <p:extLst>
                  <p:ext uri="{D42A27DB-BD31-4B8C-83A1-F6EECF244321}">
                    <p14:modId xmlns:p14="http://schemas.microsoft.com/office/powerpoint/2010/main" val="3612597088"/>
                  </p:ext>
                </p:extLst>
              </p:nvPr>
            </p:nvGraphicFramePr>
            <p:xfrm>
              <a:off x="5642636" y="570818"/>
              <a:ext cx="5245066" cy="6264549"/>
            </p:xfrm>
            <a:graphic>
              <a:graphicData uri="http://schemas.openxmlformats.org/drawingml/2006/table">
                <a:tbl>
                  <a:tblPr firstRow="1" firstCol="1" bandRow="1">
                    <a:tableStyleId>{2D5ABB26-0587-4C30-8999-92F81FD0307C}</a:tableStyleId>
                  </a:tblPr>
                  <a:tblGrid>
                    <a:gridCol w="5245066">
                      <a:extLst>
                        <a:ext uri="{9D8B030D-6E8A-4147-A177-3AD203B41FA5}">
                          <a16:colId xmlns:a16="http://schemas.microsoft.com/office/drawing/2014/main" val="737456522"/>
                        </a:ext>
                      </a:extLst>
                    </a:gridCol>
                  </a:tblGrid>
                  <a:tr h="277749">
                    <a:tc>
                      <a:txBody>
                        <a:bodyPr/>
                        <a:lstStyle/>
                        <a:p>
                          <a:pPr indent="127000" algn="just">
                            <a:lnSpc>
                              <a:spcPts val="2500"/>
                            </a:lnSpc>
                          </a:pPr>
                          <a:r>
                            <a:rPr lang="en-US" sz="1200" dirty="0">
                              <a:effectLst/>
                            </a:rPr>
                            <a:t>Algorithm 1</a:t>
                          </a:r>
                          <a:r>
                            <a:rPr lang="zh-CN" sz="1200" dirty="0">
                              <a:effectLst/>
                            </a:rPr>
                            <a:t>：基于极值理论的流数据异常检测算法</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6889232"/>
                      </a:ext>
                    </a:extLst>
                  </a:tr>
                  <a:tr h="277749">
                    <a:tc>
                      <a:txBody>
                        <a:bodyPr/>
                        <a:lstStyle/>
                        <a:p>
                          <a:endParaRPr lang="zh-CN"/>
                        </a:p>
                      </a:txBody>
                      <a:tcPr marL="45060" marR="45060" marT="0" marB="0" anchor="ctr">
                        <a:lnT w="12700" cap="flat" cmpd="sng" algn="ctr">
                          <a:solidFill>
                            <a:schemeClr val="tx1"/>
                          </a:solidFill>
                          <a:prstDash val="solid"/>
                          <a:round/>
                          <a:headEnd type="none" w="med" len="med"/>
                          <a:tailEnd type="none" w="med" len="med"/>
                        </a:lnT>
                        <a:blipFill>
                          <a:blip r:embed="rId3"/>
                          <a:stretch>
                            <a:fillRect t="-104444" r="-116" b="-2117778"/>
                          </a:stretch>
                        </a:blipFill>
                      </a:tcPr>
                    </a:tc>
                    <a:extLst>
                      <a:ext uri="{0D108BD9-81ED-4DB2-BD59-A6C34878D82A}">
                        <a16:rowId xmlns:a16="http://schemas.microsoft.com/office/drawing/2014/main" val="64791314"/>
                      </a:ext>
                    </a:extLst>
                  </a:tr>
                  <a:tr h="277749">
                    <a:tc>
                      <a:txBody>
                        <a:bodyPr/>
                        <a:lstStyle/>
                        <a:p>
                          <a:pPr indent="127000" algn="just">
                            <a:lnSpc>
                              <a:spcPts val="2500"/>
                            </a:lnSpc>
                          </a:pPr>
                          <a:r>
                            <a:rPr lang="en-US" sz="1200" dirty="0">
                              <a:effectLst/>
                            </a:rPr>
                            <a:t>Output: </a:t>
                          </a:r>
                          <a:r>
                            <a:rPr lang="zh-CN" sz="1200" dirty="0">
                              <a:effectLst/>
                            </a:rPr>
                            <a:t>阈值集合</a:t>
                          </a:r>
                          <a:r>
                            <a:rPr lang="en-US" sz="1200" dirty="0">
                              <a:effectLst/>
                            </a:rPr>
                            <a:t>t</a:t>
                          </a:r>
                          <a:r>
                            <a:rPr lang="zh-CN" sz="1200" dirty="0">
                              <a:effectLst/>
                            </a:rPr>
                            <a:t>，异常点集合</a:t>
                          </a:r>
                          <a:r>
                            <a:rPr lang="en-US" sz="1200" dirty="0">
                              <a:effectLst/>
                            </a:rPr>
                            <a:t>A</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3068115589"/>
                      </a:ext>
                    </a:extLst>
                  </a:tr>
                  <a:tr h="277749">
                    <a:tc>
                      <a:txBody>
                        <a:bodyPr/>
                        <a:lstStyle/>
                        <a:p>
                          <a:endParaRPr lang="zh-CN"/>
                        </a:p>
                      </a:txBody>
                      <a:tcPr marL="45060" marR="45060" marT="0" marB="0" anchor="ctr">
                        <a:blipFill>
                          <a:blip r:embed="rId3"/>
                          <a:stretch>
                            <a:fillRect t="-306667" r="-116" b="-1915556"/>
                          </a:stretch>
                        </a:blipFill>
                      </a:tcPr>
                    </a:tc>
                    <a:extLst>
                      <a:ext uri="{0D108BD9-81ED-4DB2-BD59-A6C34878D82A}">
                        <a16:rowId xmlns:a16="http://schemas.microsoft.com/office/drawing/2014/main" val="2613858350"/>
                      </a:ext>
                    </a:extLst>
                  </a:tr>
                  <a:tr h="277749">
                    <a:tc>
                      <a:txBody>
                        <a:bodyPr/>
                        <a:lstStyle/>
                        <a:p>
                          <a:endParaRPr lang="zh-CN"/>
                        </a:p>
                      </a:txBody>
                      <a:tcPr marL="45060" marR="45060" marT="0" marB="0" anchor="ctr">
                        <a:blipFill>
                          <a:blip r:embed="rId3"/>
                          <a:stretch>
                            <a:fillRect t="-397826" r="-116" b="-1773913"/>
                          </a:stretch>
                        </a:blipFill>
                      </a:tcPr>
                    </a:tc>
                    <a:extLst>
                      <a:ext uri="{0D108BD9-81ED-4DB2-BD59-A6C34878D82A}">
                        <a16:rowId xmlns:a16="http://schemas.microsoft.com/office/drawing/2014/main" val="1083288001"/>
                      </a:ext>
                    </a:extLst>
                  </a:tr>
                  <a:tr h="277749">
                    <a:tc>
                      <a:txBody>
                        <a:bodyPr/>
                        <a:lstStyle/>
                        <a:p>
                          <a:endParaRPr lang="zh-CN"/>
                        </a:p>
                      </a:txBody>
                      <a:tcPr marL="45060" marR="45060" marT="0" marB="0" anchor="ctr">
                        <a:blipFill>
                          <a:blip r:embed="rId3"/>
                          <a:stretch>
                            <a:fillRect t="-497826" r="-116" b="-1673913"/>
                          </a:stretch>
                        </a:blipFill>
                      </a:tcPr>
                    </a:tc>
                    <a:extLst>
                      <a:ext uri="{0D108BD9-81ED-4DB2-BD59-A6C34878D82A}">
                        <a16:rowId xmlns:a16="http://schemas.microsoft.com/office/drawing/2014/main" val="3266501965"/>
                      </a:ext>
                    </a:extLst>
                  </a:tr>
                  <a:tr h="289355">
                    <a:tc>
                      <a:txBody>
                        <a:bodyPr/>
                        <a:lstStyle/>
                        <a:p>
                          <a:endParaRPr lang="zh-CN"/>
                        </a:p>
                      </a:txBody>
                      <a:tcPr marL="45060" marR="45060" marT="0" marB="0" anchor="ctr">
                        <a:blipFill>
                          <a:blip r:embed="rId3"/>
                          <a:stretch>
                            <a:fillRect t="-585106" r="-116" b="-1538298"/>
                          </a:stretch>
                        </a:blipFill>
                      </a:tcPr>
                    </a:tc>
                    <a:extLst>
                      <a:ext uri="{0D108BD9-81ED-4DB2-BD59-A6C34878D82A}">
                        <a16:rowId xmlns:a16="http://schemas.microsoft.com/office/drawing/2014/main" val="3450466908"/>
                      </a:ext>
                    </a:extLst>
                  </a:tr>
                  <a:tr h="317500">
                    <a:tc>
                      <a:txBody>
                        <a:bodyPr/>
                        <a:lstStyle/>
                        <a:p>
                          <a:endParaRPr lang="zh-CN"/>
                        </a:p>
                      </a:txBody>
                      <a:tcPr marL="45060" marR="45060" marT="0" marB="0" anchor="ctr">
                        <a:blipFill>
                          <a:blip r:embed="rId3"/>
                          <a:stretch>
                            <a:fillRect t="-619231" r="-116" b="-1290385"/>
                          </a:stretch>
                        </a:blipFill>
                      </a:tcPr>
                    </a:tc>
                    <a:extLst>
                      <a:ext uri="{0D108BD9-81ED-4DB2-BD59-A6C34878D82A}">
                        <a16:rowId xmlns:a16="http://schemas.microsoft.com/office/drawing/2014/main" val="349291039"/>
                      </a:ext>
                    </a:extLst>
                  </a:tr>
                  <a:tr h="317500">
                    <a:tc>
                      <a:txBody>
                        <a:bodyPr/>
                        <a:lstStyle/>
                        <a:p>
                          <a:endParaRPr lang="zh-CN"/>
                        </a:p>
                      </a:txBody>
                      <a:tcPr marL="45060" marR="45060" marT="0" marB="0" anchor="ctr">
                        <a:blipFill>
                          <a:blip r:embed="rId3"/>
                          <a:stretch>
                            <a:fillRect t="-705660" r="-116" b="-1166038"/>
                          </a:stretch>
                        </a:blipFill>
                      </a:tcPr>
                    </a:tc>
                    <a:extLst>
                      <a:ext uri="{0D108BD9-81ED-4DB2-BD59-A6C34878D82A}">
                        <a16:rowId xmlns:a16="http://schemas.microsoft.com/office/drawing/2014/main" val="4758523"/>
                      </a:ext>
                    </a:extLst>
                  </a:tr>
                  <a:tr h="289355">
                    <a:tc>
                      <a:txBody>
                        <a:bodyPr/>
                        <a:lstStyle/>
                        <a:p>
                          <a:endParaRPr lang="zh-CN"/>
                        </a:p>
                      </a:txBody>
                      <a:tcPr marL="45060" marR="45060" marT="0" marB="0" anchor="ctr">
                        <a:blipFill>
                          <a:blip r:embed="rId3"/>
                          <a:stretch>
                            <a:fillRect t="-908511" r="-116" b="-1214894"/>
                          </a:stretch>
                        </a:blipFill>
                      </a:tcPr>
                    </a:tc>
                    <a:extLst>
                      <a:ext uri="{0D108BD9-81ED-4DB2-BD59-A6C34878D82A}">
                        <a16:rowId xmlns:a16="http://schemas.microsoft.com/office/drawing/2014/main" val="187979678"/>
                      </a:ext>
                    </a:extLst>
                  </a:tr>
                  <a:tr h="277749">
                    <a:tc>
                      <a:txBody>
                        <a:bodyPr/>
                        <a:lstStyle/>
                        <a:p>
                          <a:endParaRPr lang="zh-CN"/>
                        </a:p>
                      </a:txBody>
                      <a:tcPr marL="45060" marR="45060" marT="0" marB="0" anchor="ctr">
                        <a:blipFill>
                          <a:blip r:embed="rId3"/>
                          <a:stretch>
                            <a:fillRect t="-1030435" r="-116" b="-1141304"/>
                          </a:stretch>
                        </a:blipFill>
                      </a:tcPr>
                    </a:tc>
                    <a:extLst>
                      <a:ext uri="{0D108BD9-81ED-4DB2-BD59-A6C34878D82A}">
                        <a16:rowId xmlns:a16="http://schemas.microsoft.com/office/drawing/2014/main" val="2648129960"/>
                      </a:ext>
                    </a:extLst>
                  </a:tr>
                  <a:tr h="277749">
                    <a:tc>
                      <a:txBody>
                        <a:bodyPr/>
                        <a:lstStyle/>
                        <a:p>
                          <a:endParaRPr lang="zh-CN"/>
                        </a:p>
                      </a:txBody>
                      <a:tcPr marL="45060" marR="45060" marT="0" marB="0" anchor="ctr">
                        <a:blipFill>
                          <a:blip r:embed="rId3"/>
                          <a:stretch>
                            <a:fillRect t="-1155556" r="-116" b="-1066667"/>
                          </a:stretch>
                        </a:blipFill>
                      </a:tcPr>
                    </a:tc>
                    <a:extLst>
                      <a:ext uri="{0D108BD9-81ED-4DB2-BD59-A6C34878D82A}">
                        <a16:rowId xmlns:a16="http://schemas.microsoft.com/office/drawing/2014/main" val="2283597850"/>
                      </a:ext>
                    </a:extLst>
                  </a:tr>
                  <a:tr h="277749">
                    <a:tc>
                      <a:txBody>
                        <a:bodyPr/>
                        <a:lstStyle/>
                        <a:p>
                          <a:endParaRPr lang="zh-CN"/>
                        </a:p>
                      </a:txBody>
                      <a:tcPr marL="45060" marR="45060" marT="0" marB="0" anchor="ctr">
                        <a:blipFill>
                          <a:blip r:embed="rId3"/>
                          <a:stretch>
                            <a:fillRect t="-1228261" r="-116" b="-943478"/>
                          </a:stretch>
                        </a:blipFill>
                      </a:tcPr>
                    </a:tc>
                    <a:extLst>
                      <a:ext uri="{0D108BD9-81ED-4DB2-BD59-A6C34878D82A}">
                        <a16:rowId xmlns:a16="http://schemas.microsoft.com/office/drawing/2014/main" val="3899054150"/>
                      </a:ext>
                    </a:extLst>
                  </a:tr>
                  <a:tr h="277749">
                    <a:tc>
                      <a:txBody>
                        <a:bodyPr/>
                        <a:lstStyle/>
                        <a:p>
                          <a:endParaRPr lang="zh-CN"/>
                        </a:p>
                      </a:txBody>
                      <a:tcPr marL="45060" marR="45060" marT="0" marB="0" anchor="ctr">
                        <a:blipFill>
                          <a:blip r:embed="rId3"/>
                          <a:stretch>
                            <a:fillRect t="-1328261" r="-116" b="-843478"/>
                          </a:stretch>
                        </a:blipFill>
                      </a:tcPr>
                    </a:tc>
                    <a:extLst>
                      <a:ext uri="{0D108BD9-81ED-4DB2-BD59-A6C34878D82A}">
                        <a16:rowId xmlns:a16="http://schemas.microsoft.com/office/drawing/2014/main" val="3816230401"/>
                      </a:ext>
                    </a:extLst>
                  </a:tr>
                  <a:tr h="277749">
                    <a:tc>
                      <a:txBody>
                        <a:bodyPr/>
                        <a:lstStyle/>
                        <a:p>
                          <a:endParaRPr lang="zh-CN"/>
                        </a:p>
                      </a:txBody>
                      <a:tcPr marL="45060" marR="45060" marT="0" marB="0" anchor="ctr">
                        <a:blipFill>
                          <a:blip r:embed="rId3"/>
                          <a:stretch>
                            <a:fillRect t="-1460000" r="-116" b="-762222"/>
                          </a:stretch>
                        </a:blipFill>
                      </a:tcPr>
                    </a:tc>
                    <a:extLst>
                      <a:ext uri="{0D108BD9-81ED-4DB2-BD59-A6C34878D82A}">
                        <a16:rowId xmlns:a16="http://schemas.microsoft.com/office/drawing/2014/main" val="3135838"/>
                      </a:ext>
                    </a:extLst>
                  </a:tr>
                  <a:tr h="317500">
                    <a:tc>
                      <a:txBody>
                        <a:bodyPr/>
                        <a:lstStyle/>
                        <a:p>
                          <a:endParaRPr lang="zh-CN"/>
                        </a:p>
                      </a:txBody>
                      <a:tcPr marL="45060" marR="45060" marT="0" marB="0" anchor="ctr">
                        <a:blipFill>
                          <a:blip r:embed="rId3"/>
                          <a:stretch>
                            <a:fillRect t="-1350000" r="-116" b="-559615"/>
                          </a:stretch>
                        </a:blipFill>
                      </a:tcPr>
                    </a:tc>
                    <a:extLst>
                      <a:ext uri="{0D108BD9-81ED-4DB2-BD59-A6C34878D82A}">
                        <a16:rowId xmlns:a16="http://schemas.microsoft.com/office/drawing/2014/main" val="4284038251"/>
                      </a:ext>
                    </a:extLst>
                  </a:tr>
                  <a:tr h="277749">
                    <a:tc>
                      <a:txBody>
                        <a:bodyPr/>
                        <a:lstStyle/>
                        <a:p>
                          <a:endParaRPr lang="zh-CN"/>
                        </a:p>
                      </a:txBody>
                      <a:tcPr marL="45060" marR="45060" marT="0" marB="0" anchor="ctr">
                        <a:blipFill>
                          <a:blip r:embed="rId3"/>
                          <a:stretch>
                            <a:fillRect t="-1639130" r="-116" b="-532609"/>
                          </a:stretch>
                        </a:blipFill>
                      </a:tcPr>
                    </a:tc>
                    <a:extLst>
                      <a:ext uri="{0D108BD9-81ED-4DB2-BD59-A6C34878D82A}">
                        <a16:rowId xmlns:a16="http://schemas.microsoft.com/office/drawing/2014/main" val="1863604213"/>
                      </a:ext>
                    </a:extLst>
                  </a:tr>
                  <a:tr h="289355">
                    <a:tc>
                      <a:txBody>
                        <a:bodyPr/>
                        <a:lstStyle/>
                        <a:p>
                          <a:endParaRPr lang="zh-CN"/>
                        </a:p>
                      </a:txBody>
                      <a:tcPr marL="45060" marR="45060" marT="0" marB="0" anchor="ctr">
                        <a:blipFill>
                          <a:blip r:embed="rId3"/>
                          <a:stretch>
                            <a:fillRect t="-1666667" r="-116" b="-410417"/>
                          </a:stretch>
                        </a:blipFill>
                      </a:tcPr>
                    </a:tc>
                    <a:extLst>
                      <a:ext uri="{0D108BD9-81ED-4DB2-BD59-A6C34878D82A}">
                        <a16:rowId xmlns:a16="http://schemas.microsoft.com/office/drawing/2014/main" val="3101065734"/>
                      </a:ext>
                    </a:extLst>
                  </a:tr>
                  <a:tr h="277749">
                    <a:tc>
                      <a:txBody>
                        <a:bodyPr/>
                        <a:lstStyle/>
                        <a:p>
                          <a:pPr indent="127000" algn="just">
                            <a:lnSpc>
                              <a:spcPts val="2500"/>
                            </a:lnSpc>
                          </a:pPr>
                          <a:r>
                            <a:rPr lang="en-US" sz="1200" dirty="0">
                              <a:effectLst/>
                            </a:rPr>
                            <a:t>   else </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857785664"/>
                      </a:ext>
                    </a:extLst>
                  </a:tr>
                  <a:tr h="277749">
                    <a:tc>
                      <a:txBody>
                        <a:bodyPr/>
                        <a:lstStyle/>
                        <a:p>
                          <a:endParaRPr lang="zh-CN"/>
                        </a:p>
                      </a:txBody>
                      <a:tcPr marL="45060" marR="45060" marT="0" marB="0" anchor="ctr">
                        <a:blipFill>
                          <a:blip r:embed="rId3"/>
                          <a:stretch>
                            <a:fillRect t="-1941304" r="-116" b="-230435"/>
                          </a:stretch>
                        </a:blipFill>
                      </a:tcPr>
                    </a:tc>
                    <a:extLst>
                      <a:ext uri="{0D108BD9-81ED-4DB2-BD59-A6C34878D82A}">
                        <a16:rowId xmlns:a16="http://schemas.microsoft.com/office/drawing/2014/main" val="2240513063"/>
                      </a:ext>
                    </a:extLst>
                  </a:tr>
                  <a:tr h="277749">
                    <a:tc>
                      <a:txBody>
                        <a:bodyPr/>
                        <a:lstStyle/>
                        <a:p>
                          <a:pPr indent="152400" algn="just">
                            <a:lnSpc>
                              <a:spcPts val="2500"/>
                            </a:lnSpc>
                          </a:pPr>
                          <a:r>
                            <a:rPr lang="en-US" sz="1200" dirty="0">
                              <a:effectLst/>
                            </a:rPr>
                            <a:t> end if</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tc>
                    <a:extLst>
                      <a:ext uri="{0D108BD9-81ED-4DB2-BD59-A6C34878D82A}">
                        <a16:rowId xmlns:a16="http://schemas.microsoft.com/office/drawing/2014/main" val="191554385"/>
                      </a:ext>
                    </a:extLst>
                  </a:tr>
                  <a:tr h="277749">
                    <a:tc>
                      <a:txBody>
                        <a:bodyPr/>
                        <a:lstStyle/>
                        <a:p>
                          <a:pPr indent="127000" algn="just">
                            <a:lnSpc>
                              <a:spcPts val="2500"/>
                            </a:lnSpc>
                          </a:pPr>
                          <a:r>
                            <a:rPr lang="en-US" sz="1200" dirty="0">
                              <a:effectLst/>
                            </a:rPr>
                            <a:t>end for</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45060" marR="4506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34556"/>
                      </a:ext>
                    </a:extLst>
                  </a:tr>
                </a:tbl>
              </a:graphicData>
            </a:graphic>
          </p:graphicFrame>
        </mc:Fallback>
      </mc:AlternateContent>
    </p:spTree>
    <p:extLst>
      <p:ext uri="{BB962C8B-B14F-4D97-AF65-F5344CB8AC3E}">
        <p14:creationId xmlns:p14="http://schemas.microsoft.com/office/powerpoint/2010/main" val="386369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4AE0D-5AF4-256A-D294-D7AE43E5D91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5A35FB6-0EF9-6277-5027-3165BDC1252A}"/>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CB850D86-3075-6D11-4DB2-FB7ED7E0DAA4}"/>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9D8CA1E5-3E15-7CDB-D27B-98179449BE2C}"/>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B0EE2B60-B611-BB14-49D9-DFEE4CDC1D7C}"/>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5E0D68EF-EDE9-ED1D-F9E4-843F0FDB058D}"/>
                  </a:ext>
                </a:extLst>
              </p:cNvPr>
              <p:cNvGraphicFramePr>
                <a:graphicFrameLocks noGrp="1"/>
              </p:cNvGraphicFramePr>
              <p:nvPr>
                <p:extLst>
                  <p:ext uri="{D42A27DB-BD31-4B8C-83A1-F6EECF244321}">
                    <p14:modId xmlns:p14="http://schemas.microsoft.com/office/powerpoint/2010/main" val="2059701206"/>
                  </p:ext>
                </p:extLst>
              </p:nvPr>
            </p:nvGraphicFramePr>
            <p:xfrm>
              <a:off x="1134928" y="1400224"/>
              <a:ext cx="6711214" cy="2221992"/>
            </p:xfrm>
            <a:graphic>
              <a:graphicData uri="http://schemas.openxmlformats.org/drawingml/2006/table">
                <a:tbl>
                  <a:tblPr firstRow="1" firstCol="1" bandRow="1">
                    <a:tableStyleId>{2D5ABB26-0587-4C30-8999-92F81FD0307C}</a:tableStyleId>
                  </a:tblPr>
                  <a:tblGrid>
                    <a:gridCol w="1564423">
                      <a:extLst>
                        <a:ext uri="{9D8B030D-6E8A-4147-A177-3AD203B41FA5}">
                          <a16:colId xmlns:a16="http://schemas.microsoft.com/office/drawing/2014/main" val="422212376"/>
                        </a:ext>
                      </a:extLst>
                    </a:gridCol>
                    <a:gridCol w="1028727">
                      <a:extLst>
                        <a:ext uri="{9D8B030D-6E8A-4147-A177-3AD203B41FA5}">
                          <a16:colId xmlns:a16="http://schemas.microsoft.com/office/drawing/2014/main" val="280296071"/>
                        </a:ext>
                      </a:extLst>
                    </a:gridCol>
                    <a:gridCol w="1029516">
                      <a:extLst>
                        <a:ext uri="{9D8B030D-6E8A-4147-A177-3AD203B41FA5}">
                          <a16:colId xmlns:a16="http://schemas.microsoft.com/office/drawing/2014/main" val="3975962980"/>
                        </a:ext>
                      </a:extLst>
                    </a:gridCol>
                    <a:gridCol w="1029516">
                      <a:extLst>
                        <a:ext uri="{9D8B030D-6E8A-4147-A177-3AD203B41FA5}">
                          <a16:colId xmlns:a16="http://schemas.microsoft.com/office/drawing/2014/main" val="4072913372"/>
                        </a:ext>
                      </a:extLst>
                    </a:gridCol>
                    <a:gridCol w="1029516">
                      <a:extLst>
                        <a:ext uri="{9D8B030D-6E8A-4147-A177-3AD203B41FA5}">
                          <a16:colId xmlns:a16="http://schemas.microsoft.com/office/drawing/2014/main" val="1244432653"/>
                        </a:ext>
                      </a:extLst>
                    </a:gridCol>
                    <a:gridCol w="1029516">
                      <a:extLst>
                        <a:ext uri="{9D8B030D-6E8A-4147-A177-3AD203B41FA5}">
                          <a16:colId xmlns:a16="http://schemas.microsoft.com/office/drawing/2014/main" val="2210966669"/>
                        </a:ext>
                      </a:extLst>
                    </a:gridCol>
                  </a:tblGrid>
                  <a:tr h="32566">
                    <a:tc>
                      <a:txBody>
                        <a:bodyPr/>
                        <a:lstStyle/>
                        <a:p>
                          <a:pPr indent="127000" algn="ctr">
                            <a:lnSpc>
                              <a:spcPts val="2500"/>
                            </a:lnSpc>
                          </a:pPr>
                          <a:r>
                            <a:rPr lang="zh-CN" sz="1200" dirty="0">
                              <a:effectLst/>
                            </a:rPr>
                            <a:t>名称</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第一组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第二组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第三组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第四组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第五组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2990415"/>
                      </a:ext>
                    </a:extLst>
                  </a:tr>
                  <a:tr h="0">
                    <a:tc>
                      <a:txBody>
                        <a:bodyPr/>
                        <a:lstStyle/>
                        <a:p>
                          <a:pPr indent="127000" algn="ctr">
                            <a:lnSpc>
                              <a:spcPts val="2500"/>
                            </a:lnSpc>
                          </a:pPr>
                          <a:r>
                            <a:rPr lang="en-US" sz="1200" dirty="0" err="1">
                              <a:effectLst/>
                            </a:rPr>
                            <a:t>FFT_topK</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a:effectLst/>
                            </a:rPr>
                            <a:t>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3394354"/>
                      </a:ext>
                    </a:extLst>
                  </a:tr>
                  <a:tr h="0">
                    <a:tc>
                      <a:txBody>
                        <a:bodyPr/>
                        <a:lstStyle/>
                        <a:p>
                          <a:pPr indent="127000" algn="ctr">
                            <a:lnSpc>
                              <a:spcPts val="2500"/>
                            </a:lnSpc>
                          </a:pPr>
                          <a:r>
                            <a:rPr lang="zh-CN" sz="1200">
                              <a:effectLst/>
                            </a:rPr>
                            <a:t>时空编码层层数</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2</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38483129"/>
                      </a:ext>
                    </a:extLst>
                  </a:tr>
                  <a:tr h="0">
                    <a:tc>
                      <a:txBody>
                        <a:bodyPr/>
                        <a:lstStyle/>
                        <a:p>
                          <a:pPr indent="127000" algn="ctr">
                            <a:lnSpc>
                              <a:spcPts val="2500"/>
                            </a:lnSpc>
                          </a:pPr>
                          <a:r>
                            <a:rPr lang="zh-CN" sz="1200">
                              <a:effectLst/>
                            </a:rPr>
                            <a:t>滑动窗口大小</a:t>
                          </a:r>
                          <a14:m>
                            <m:oMath xmlns:m="http://schemas.openxmlformats.org/officeDocument/2006/math">
                              <m:r>
                                <a:rPr lang="en-US" sz="1200">
                                  <a:effectLst/>
                                  <a:latin typeface="Cambria Math" panose="02040503050406030204" pitchFamily="18" charset="0"/>
                                </a:rPr>
                                <m:t>𝜔</m:t>
                              </m:r>
                            </m:oMath>
                          </a14:m>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72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7312145"/>
                      </a:ext>
                    </a:extLst>
                  </a:tr>
                  <a:tr h="0">
                    <a:tc>
                      <a:txBody>
                        <a:bodyPr/>
                        <a:lstStyle/>
                        <a:p>
                          <a:pPr indent="127000" algn="ctr">
                            <a:lnSpc>
                              <a:spcPts val="2500"/>
                            </a:lnSpc>
                          </a:pPr>
                          <a:r>
                            <a:rPr lang="zh-CN" sz="1200">
                              <a:effectLst/>
                            </a:rPr>
                            <a:t>精确率</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0.6596</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0.6458</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0.6585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0.5277</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0.5548</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32232265"/>
                      </a:ext>
                    </a:extLst>
                  </a:tr>
                  <a:tr h="0">
                    <a:tc>
                      <a:txBody>
                        <a:bodyPr/>
                        <a:lstStyle/>
                        <a:p>
                          <a:pPr indent="127000" algn="ctr">
                            <a:lnSpc>
                              <a:spcPts val="2500"/>
                            </a:lnSpc>
                          </a:pPr>
                          <a:r>
                            <a:rPr lang="zh-CN" sz="1200">
                              <a:effectLst/>
                            </a:rPr>
                            <a:t>召回率</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0.9997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tabLst>
                              <a:tab pos="457200" algn="l"/>
                            </a:tabLst>
                          </a:pPr>
                          <a:r>
                            <a:rPr lang="en-US" sz="1200">
                              <a:effectLst/>
                            </a:rPr>
                            <a:t>0.9973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5603935"/>
                      </a:ext>
                    </a:extLst>
                  </a:tr>
                  <a:tr h="0">
                    <a:tc>
                      <a:txBody>
                        <a:bodyPr/>
                        <a:lstStyle/>
                        <a:p>
                          <a:pPr indent="127000" algn="ctr">
                            <a:lnSpc>
                              <a:spcPts val="2500"/>
                            </a:lnSpc>
                          </a:pPr>
                          <a:r>
                            <a:rPr lang="en-US" sz="1200">
                              <a:effectLst/>
                            </a:rPr>
                            <a:t>F1</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b="1" dirty="0">
                              <a:effectLst/>
                            </a:rPr>
                            <a:t>0.7834</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0.7736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0.7826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0.6907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0.7129</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68688682"/>
                      </a:ext>
                    </a:extLst>
                  </a:tr>
                  <a:tr h="0">
                    <a:tc>
                      <a:txBody>
                        <a:bodyPr/>
                        <a:lstStyle/>
                        <a:p>
                          <a:pPr indent="127000" algn="ctr">
                            <a:lnSpc>
                              <a:spcPts val="2500"/>
                            </a:lnSpc>
                          </a:pPr>
                          <a:r>
                            <a:rPr lang="zh-CN" sz="1200" dirty="0">
                              <a:effectLst/>
                            </a:rPr>
                            <a:t>参数大小</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33046582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33046582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65986504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98959242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65986504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0580687"/>
                      </a:ext>
                    </a:extLst>
                  </a:tr>
                </a:tbl>
              </a:graphicData>
            </a:graphic>
          </p:graphicFrame>
        </mc:Choice>
        <mc:Fallback xmlns="">
          <p:graphicFrame>
            <p:nvGraphicFramePr>
              <p:cNvPr id="9" name="表格 8">
                <a:extLst>
                  <a:ext uri="{FF2B5EF4-FFF2-40B4-BE49-F238E27FC236}">
                    <a16:creationId xmlns:a16="http://schemas.microsoft.com/office/drawing/2014/main" id="{5E0D68EF-EDE9-ED1D-F9E4-843F0FDB058D}"/>
                  </a:ext>
                </a:extLst>
              </p:cNvPr>
              <p:cNvGraphicFramePr>
                <a:graphicFrameLocks noGrp="1"/>
              </p:cNvGraphicFramePr>
              <p:nvPr>
                <p:extLst>
                  <p:ext uri="{D42A27DB-BD31-4B8C-83A1-F6EECF244321}">
                    <p14:modId xmlns:p14="http://schemas.microsoft.com/office/powerpoint/2010/main" val="2059701206"/>
                  </p:ext>
                </p:extLst>
              </p:nvPr>
            </p:nvGraphicFramePr>
            <p:xfrm>
              <a:off x="1134928" y="1400224"/>
              <a:ext cx="6711214" cy="2221992"/>
            </p:xfrm>
            <a:graphic>
              <a:graphicData uri="http://schemas.openxmlformats.org/drawingml/2006/table">
                <a:tbl>
                  <a:tblPr firstRow="1" firstCol="1" bandRow="1">
                    <a:tableStyleId>{2D5ABB26-0587-4C30-8999-92F81FD0307C}</a:tableStyleId>
                  </a:tblPr>
                  <a:tblGrid>
                    <a:gridCol w="1564423">
                      <a:extLst>
                        <a:ext uri="{9D8B030D-6E8A-4147-A177-3AD203B41FA5}">
                          <a16:colId xmlns:a16="http://schemas.microsoft.com/office/drawing/2014/main" val="422212376"/>
                        </a:ext>
                      </a:extLst>
                    </a:gridCol>
                    <a:gridCol w="1028727">
                      <a:extLst>
                        <a:ext uri="{9D8B030D-6E8A-4147-A177-3AD203B41FA5}">
                          <a16:colId xmlns:a16="http://schemas.microsoft.com/office/drawing/2014/main" val="280296071"/>
                        </a:ext>
                      </a:extLst>
                    </a:gridCol>
                    <a:gridCol w="1029516">
                      <a:extLst>
                        <a:ext uri="{9D8B030D-6E8A-4147-A177-3AD203B41FA5}">
                          <a16:colId xmlns:a16="http://schemas.microsoft.com/office/drawing/2014/main" val="3975962980"/>
                        </a:ext>
                      </a:extLst>
                    </a:gridCol>
                    <a:gridCol w="1029516">
                      <a:extLst>
                        <a:ext uri="{9D8B030D-6E8A-4147-A177-3AD203B41FA5}">
                          <a16:colId xmlns:a16="http://schemas.microsoft.com/office/drawing/2014/main" val="4072913372"/>
                        </a:ext>
                      </a:extLst>
                    </a:gridCol>
                    <a:gridCol w="1029516">
                      <a:extLst>
                        <a:ext uri="{9D8B030D-6E8A-4147-A177-3AD203B41FA5}">
                          <a16:colId xmlns:a16="http://schemas.microsoft.com/office/drawing/2014/main" val="1244432653"/>
                        </a:ext>
                      </a:extLst>
                    </a:gridCol>
                    <a:gridCol w="1029516">
                      <a:extLst>
                        <a:ext uri="{9D8B030D-6E8A-4147-A177-3AD203B41FA5}">
                          <a16:colId xmlns:a16="http://schemas.microsoft.com/office/drawing/2014/main" val="2210966669"/>
                        </a:ext>
                      </a:extLst>
                    </a:gridCol>
                  </a:tblGrid>
                  <a:tr h="277749">
                    <a:tc>
                      <a:txBody>
                        <a:bodyPr/>
                        <a:lstStyle/>
                        <a:p>
                          <a:pPr indent="127000" algn="ctr">
                            <a:lnSpc>
                              <a:spcPts val="2500"/>
                            </a:lnSpc>
                          </a:pPr>
                          <a:r>
                            <a:rPr lang="zh-CN" sz="1200" dirty="0">
                              <a:effectLst/>
                            </a:rPr>
                            <a:t>名称</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第一组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第二组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第三组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第四组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zh-CN" sz="1200" dirty="0">
                              <a:effectLst/>
                            </a:rPr>
                            <a:t>第五组</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2990415"/>
                      </a:ext>
                    </a:extLst>
                  </a:tr>
                  <a:tr h="277749">
                    <a:tc>
                      <a:txBody>
                        <a:bodyPr/>
                        <a:lstStyle/>
                        <a:p>
                          <a:pPr indent="127000" algn="ctr">
                            <a:lnSpc>
                              <a:spcPts val="2500"/>
                            </a:lnSpc>
                          </a:pPr>
                          <a:r>
                            <a:rPr lang="en-US" sz="1200" dirty="0" err="1">
                              <a:effectLst/>
                            </a:rPr>
                            <a:t>FFT_topK</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a:effectLst/>
                            </a:rPr>
                            <a:t>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3394354"/>
                      </a:ext>
                    </a:extLst>
                  </a:tr>
                  <a:tr h="277749">
                    <a:tc>
                      <a:txBody>
                        <a:bodyPr/>
                        <a:lstStyle/>
                        <a:p>
                          <a:pPr indent="127000" algn="ctr">
                            <a:lnSpc>
                              <a:spcPts val="2500"/>
                            </a:lnSpc>
                          </a:pPr>
                          <a:r>
                            <a:rPr lang="zh-CN" sz="1200">
                              <a:effectLst/>
                            </a:rPr>
                            <a:t>时空编码层层数</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2</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838483129"/>
                      </a:ext>
                    </a:extLst>
                  </a:tr>
                  <a:tr h="277749">
                    <a:tc>
                      <a:txBody>
                        <a:bodyPr/>
                        <a:lstStyle/>
                        <a:p>
                          <a:endParaRPr lang="zh-CN"/>
                        </a:p>
                      </a:txBody>
                      <a:tcPr marL="68580" marR="68580" marT="0" marB="0">
                        <a:blipFill>
                          <a:blip r:embed="rId3"/>
                          <a:stretch>
                            <a:fillRect t="-300000" r="-329183" b="-430435"/>
                          </a:stretch>
                        </a:blipFill>
                      </a:tcPr>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72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64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47312145"/>
                      </a:ext>
                    </a:extLst>
                  </a:tr>
                  <a:tr h="277749">
                    <a:tc>
                      <a:txBody>
                        <a:bodyPr/>
                        <a:lstStyle/>
                        <a:p>
                          <a:pPr indent="127000" algn="ctr">
                            <a:lnSpc>
                              <a:spcPts val="2500"/>
                            </a:lnSpc>
                          </a:pPr>
                          <a:r>
                            <a:rPr lang="zh-CN" sz="1200">
                              <a:effectLst/>
                            </a:rPr>
                            <a:t>精确率</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0.6596</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0.6458</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0.6585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0.5277</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0.5548</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32232265"/>
                      </a:ext>
                    </a:extLst>
                  </a:tr>
                  <a:tr h="277749">
                    <a:tc>
                      <a:txBody>
                        <a:bodyPr/>
                        <a:lstStyle/>
                        <a:p>
                          <a:pPr indent="127000" algn="ctr">
                            <a:lnSpc>
                              <a:spcPts val="2500"/>
                            </a:lnSpc>
                          </a:pPr>
                          <a:r>
                            <a:rPr lang="zh-CN" sz="1200">
                              <a:effectLst/>
                            </a:rPr>
                            <a:t>召回率</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0.9644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0.9997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tabLst>
                              <a:tab pos="457200" algn="l"/>
                            </a:tabLst>
                          </a:pPr>
                          <a:r>
                            <a:rPr lang="en-US" sz="1200">
                              <a:effectLst/>
                            </a:rPr>
                            <a:t>0.9973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85603935"/>
                      </a:ext>
                    </a:extLst>
                  </a:tr>
                  <a:tr h="277749">
                    <a:tc>
                      <a:txBody>
                        <a:bodyPr/>
                        <a:lstStyle/>
                        <a:p>
                          <a:pPr indent="127000" algn="ctr">
                            <a:lnSpc>
                              <a:spcPts val="2500"/>
                            </a:lnSpc>
                          </a:pPr>
                          <a:r>
                            <a:rPr lang="en-US" sz="1200">
                              <a:effectLst/>
                            </a:rPr>
                            <a:t>F1</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b="1" dirty="0">
                              <a:effectLst/>
                            </a:rPr>
                            <a:t>0.7834</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0.7736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0.7826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0.6907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0.7129</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68688682"/>
                      </a:ext>
                    </a:extLst>
                  </a:tr>
                  <a:tr h="277749">
                    <a:tc>
                      <a:txBody>
                        <a:bodyPr/>
                        <a:lstStyle/>
                        <a:p>
                          <a:pPr indent="127000" algn="ctr">
                            <a:lnSpc>
                              <a:spcPts val="2500"/>
                            </a:lnSpc>
                          </a:pPr>
                          <a:r>
                            <a:rPr lang="zh-CN" sz="1200" dirty="0">
                              <a:effectLst/>
                            </a:rPr>
                            <a:t>参数大小</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33046582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33046582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65986504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98959242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65986504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0580687"/>
                      </a:ext>
                    </a:extLst>
                  </a:tr>
                </a:tbl>
              </a:graphicData>
            </a:graphic>
          </p:graphicFrame>
        </mc:Fallback>
      </mc:AlternateContent>
      <p:graphicFrame>
        <p:nvGraphicFramePr>
          <p:cNvPr id="10" name="表格 9">
            <a:extLst>
              <a:ext uri="{FF2B5EF4-FFF2-40B4-BE49-F238E27FC236}">
                <a16:creationId xmlns:a16="http://schemas.microsoft.com/office/drawing/2014/main" id="{F0F05B56-CDAC-407E-8A8A-A54CEE78C3BD}"/>
              </a:ext>
            </a:extLst>
          </p:cNvPr>
          <p:cNvGraphicFramePr>
            <a:graphicFrameLocks noGrp="1"/>
          </p:cNvGraphicFramePr>
          <p:nvPr>
            <p:extLst>
              <p:ext uri="{D42A27DB-BD31-4B8C-83A1-F6EECF244321}">
                <p14:modId xmlns:p14="http://schemas.microsoft.com/office/powerpoint/2010/main" val="681494635"/>
              </p:ext>
            </p:extLst>
          </p:nvPr>
        </p:nvGraphicFramePr>
        <p:xfrm>
          <a:off x="989204" y="4395786"/>
          <a:ext cx="10318961" cy="1980057"/>
        </p:xfrm>
        <a:graphic>
          <a:graphicData uri="http://schemas.openxmlformats.org/drawingml/2006/table">
            <a:tbl>
              <a:tblPr firstRow="1" firstCol="1" bandRow="1">
                <a:tableStyleId>{2D5ABB26-0587-4C30-8999-92F81FD0307C}</a:tableStyleId>
              </a:tblPr>
              <a:tblGrid>
                <a:gridCol w="1459555">
                  <a:extLst>
                    <a:ext uri="{9D8B030D-6E8A-4147-A177-3AD203B41FA5}">
                      <a16:colId xmlns:a16="http://schemas.microsoft.com/office/drawing/2014/main" val="1350092917"/>
                    </a:ext>
                  </a:extLst>
                </a:gridCol>
                <a:gridCol w="886101">
                  <a:extLst>
                    <a:ext uri="{9D8B030D-6E8A-4147-A177-3AD203B41FA5}">
                      <a16:colId xmlns:a16="http://schemas.microsoft.com/office/drawing/2014/main" val="2160119510"/>
                    </a:ext>
                  </a:extLst>
                </a:gridCol>
                <a:gridCol w="885299">
                  <a:extLst>
                    <a:ext uri="{9D8B030D-6E8A-4147-A177-3AD203B41FA5}">
                      <a16:colId xmlns:a16="http://schemas.microsoft.com/office/drawing/2014/main" val="1693588147"/>
                    </a:ext>
                  </a:extLst>
                </a:gridCol>
                <a:gridCol w="885299">
                  <a:extLst>
                    <a:ext uri="{9D8B030D-6E8A-4147-A177-3AD203B41FA5}">
                      <a16:colId xmlns:a16="http://schemas.microsoft.com/office/drawing/2014/main" val="3198149417"/>
                    </a:ext>
                  </a:extLst>
                </a:gridCol>
                <a:gridCol w="886101">
                  <a:extLst>
                    <a:ext uri="{9D8B030D-6E8A-4147-A177-3AD203B41FA5}">
                      <a16:colId xmlns:a16="http://schemas.microsoft.com/office/drawing/2014/main" val="3923481073"/>
                    </a:ext>
                  </a:extLst>
                </a:gridCol>
                <a:gridCol w="886101">
                  <a:extLst>
                    <a:ext uri="{9D8B030D-6E8A-4147-A177-3AD203B41FA5}">
                      <a16:colId xmlns:a16="http://schemas.microsoft.com/office/drawing/2014/main" val="2707395210"/>
                    </a:ext>
                  </a:extLst>
                </a:gridCol>
                <a:gridCol w="886101">
                  <a:extLst>
                    <a:ext uri="{9D8B030D-6E8A-4147-A177-3AD203B41FA5}">
                      <a16:colId xmlns:a16="http://schemas.microsoft.com/office/drawing/2014/main" val="2637243448"/>
                    </a:ext>
                  </a:extLst>
                </a:gridCol>
                <a:gridCol w="886101">
                  <a:extLst>
                    <a:ext uri="{9D8B030D-6E8A-4147-A177-3AD203B41FA5}">
                      <a16:colId xmlns:a16="http://schemas.microsoft.com/office/drawing/2014/main" val="454955514"/>
                    </a:ext>
                  </a:extLst>
                </a:gridCol>
                <a:gridCol w="886101">
                  <a:extLst>
                    <a:ext uri="{9D8B030D-6E8A-4147-A177-3AD203B41FA5}">
                      <a16:colId xmlns:a16="http://schemas.microsoft.com/office/drawing/2014/main" val="4175044018"/>
                    </a:ext>
                  </a:extLst>
                </a:gridCol>
                <a:gridCol w="886101">
                  <a:extLst>
                    <a:ext uri="{9D8B030D-6E8A-4147-A177-3AD203B41FA5}">
                      <a16:colId xmlns:a16="http://schemas.microsoft.com/office/drawing/2014/main" val="1510965013"/>
                    </a:ext>
                  </a:extLst>
                </a:gridCol>
                <a:gridCol w="886101">
                  <a:extLst>
                    <a:ext uri="{9D8B030D-6E8A-4147-A177-3AD203B41FA5}">
                      <a16:colId xmlns:a16="http://schemas.microsoft.com/office/drawing/2014/main" val="55874159"/>
                    </a:ext>
                  </a:extLst>
                </a:gridCol>
              </a:tblGrid>
              <a:tr h="118694">
                <a:tc>
                  <a:txBody>
                    <a:bodyPr/>
                    <a:lstStyle/>
                    <a:p>
                      <a:pPr indent="127000" algn="ctr">
                        <a:lnSpc>
                          <a:spcPts val="2500"/>
                        </a:lnSpc>
                      </a:pPr>
                      <a:r>
                        <a:rPr lang="en-US" sz="1200" dirty="0">
                          <a:effectLst/>
                        </a:rPr>
                        <a:t> </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indent="127000" algn="ctr">
                        <a:lnSpc>
                          <a:spcPts val="2500"/>
                        </a:lnSpc>
                      </a:pPr>
                      <a:r>
                        <a:rPr lang="en-US" sz="1200" dirty="0">
                          <a:effectLst/>
                        </a:rPr>
                        <a:t>PSM</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500"/>
                        </a:lnSpc>
                      </a:pPr>
                      <a:r>
                        <a:rPr lang="en-US" sz="1200" dirty="0">
                          <a:effectLst/>
                        </a:rPr>
                        <a:t>SMD</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indent="127000" algn="ctr">
                        <a:lnSpc>
                          <a:spcPts val="2500"/>
                        </a:lnSpc>
                      </a:pPr>
                      <a:r>
                        <a:rPr lang="en-US" alt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CAN_BUS</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indent="127000" algn="ctr">
                        <a:lnSpc>
                          <a:spcPts val="2500"/>
                        </a:lnSpc>
                      </a:pP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indent="127000" algn="ctr">
                        <a:lnSpc>
                          <a:spcPts val="2500"/>
                        </a:lnSpc>
                      </a:pP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alt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Avg</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5812896"/>
                  </a:ext>
                </a:extLst>
              </a:tr>
              <a:tr h="0">
                <a:tc>
                  <a:txBody>
                    <a:bodyPr/>
                    <a:lstStyle/>
                    <a:p>
                      <a:pPr indent="127000" algn="ctr">
                        <a:lnSpc>
                          <a:spcPts val="2500"/>
                        </a:lnSpc>
                      </a:pPr>
                      <a:r>
                        <a:rPr lang="zh-CN" sz="1200" dirty="0">
                          <a:effectLst/>
                        </a:rPr>
                        <a:t>算法</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a:effectLst/>
                        </a:rPr>
                        <a:t>Pre</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Recall</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a:effectLst/>
                        </a:rPr>
                        <a:t>F1</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Pre</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Recall</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F1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Pre</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Recall</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r>
                        <a:rPr lang="en-US" sz="1200" dirty="0">
                          <a:effectLst/>
                        </a:rPr>
                        <a:t>F1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indent="127000" algn="ctr">
                        <a:lnSpc>
                          <a:spcPts val="2500"/>
                        </a:lnSpc>
                      </a:pP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45272369"/>
                  </a:ext>
                </a:extLst>
              </a:tr>
              <a:tr h="0">
                <a:tc>
                  <a:txBody>
                    <a:bodyPr/>
                    <a:lstStyle/>
                    <a:p>
                      <a:pPr indent="127000" algn="ctr">
                        <a:lnSpc>
                          <a:spcPts val="2500"/>
                        </a:lnSpc>
                      </a:pPr>
                      <a:r>
                        <a:rPr lang="en-US" sz="1200" dirty="0" err="1">
                          <a:effectLst/>
                        </a:rPr>
                        <a:t>kNN</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0.5317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1.0000</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0.6943</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0.6988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0.3368</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0.4546</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lvl="0" indent="127000" algn="ctr" defTabSz="914400" rtl="0" eaLnBrk="1" fontAlgn="auto" latinLnBrk="0" hangingPunct="1">
                        <a:lnSpc>
                          <a:spcPts val="2500"/>
                        </a:lnSpc>
                        <a:spcBef>
                          <a:spcPts val="0"/>
                        </a:spcBef>
                        <a:spcAft>
                          <a:spcPts val="0"/>
                        </a:spcAft>
                        <a:buClrTx/>
                        <a:buSzTx/>
                        <a:buFontTx/>
                        <a:buNone/>
                        <a:tabLst/>
                        <a:defRPr/>
                      </a:pPr>
                      <a:r>
                        <a:rPr lang="en-US" altLang="zh-CN" sz="1200" dirty="0">
                          <a:effectLst/>
                        </a:rPr>
                        <a:t>0.7183</a:t>
                      </a:r>
                      <a:endParaRPr lang="zh-CN" alt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p>
                      <a:pPr indent="127000" algn="ctr">
                        <a:lnSpc>
                          <a:spcPts val="2500"/>
                        </a:lnSpc>
                      </a:pP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0.6754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0.6962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0.6147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36526241"/>
                  </a:ext>
                </a:extLst>
              </a:tr>
              <a:tr h="0">
                <a:tc>
                  <a:txBody>
                    <a:bodyPr/>
                    <a:lstStyle/>
                    <a:p>
                      <a:pPr indent="127000" algn="ctr">
                        <a:lnSpc>
                          <a:spcPts val="2500"/>
                        </a:lnSpc>
                      </a:pPr>
                      <a:r>
                        <a:rPr lang="en-US" sz="1200" dirty="0">
                          <a:effectLst/>
                        </a:rPr>
                        <a:t>Transformer</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0.5201</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0.8504</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0.6455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1.0000</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0.0319</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0.0619</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0.8127</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0.7865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0.7994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0.5023</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69460212"/>
                  </a:ext>
                </a:extLst>
              </a:tr>
              <a:tr h="0">
                <a:tc>
                  <a:txBody>
                    <a:bodyPr/>
                    <a:lstStyle/>
                    <a:p>
                      <a:pPr indent="127000" algn="ctr">
                        <a:lnSpc>
                          <a:spcPts val="2500"/>
                        </a:lnSpc>
                      </a:pPr>
                      <a:r>
                        <a:rPr lang="en-US" sz="1200">
                          <a:effectLst/>
                        </a:rPr>
                        <a:t>LSTMAe</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0.7511</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0.7586</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b="1" dirty="0">
                          <a:effectLst/>
                        </a:rPr>
                        <a:t>0.7548</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0.8496</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dirty="0">
                          <a:effectLst/>
                        </a:rPr>
                        <a:t>0.4349</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200">
                          <a:effectLst/>
                        </a:rPr>
                        <a:t>0.5753</a:t>
                      </a:r>
                      <a:endParaRPr lang="zh-CN" sz="12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0.8824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0.8531</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0.8675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altLang="zh-CN" sz="1200" dirty="0">
                          <a:effectLst/>
                        </a:rPr>
                        <a:t>0.7325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59649627"/>
                  </a:ext>
                </a:extLst>
              </a:tr>
              <a:tr h="0">
                <a:tc>
                  <a:txBody>
                    <a:bodyPr/>
                    <a:lstStyle/>
                    <a:p>
                      <a:pPr indent="127000" algn="ctr">
                        <a:lnSpc>
                          <a:spcPts val="2500"/>
                        </a:lnSpc>
                      </a:pPr>
                      <a:r>
                        <a:rPr lang="en-US" sz="1200" b="1" dirty="0" err="1">
                          <a:effectLst/>
                        </a:rPr>
                        <a:t>TransformerFFT</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0.8113</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0.6842</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0.7424</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0.6596</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dirty="0">
                          <a:effectLst/>
                        </a:rPr>
                        <a:t>0.9643</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sz="1200" b="1" dirty="0">
                          <a:effectLst/>
                        </a:rPr>
                        <a:t>0.7834</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altLang="zh-CN" sz="1200" dirty="0">
                          <a:effectLst/>
                        </a:rPr>
                        <a:t>0.9345</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altLang="zh-CN" sz="1200" dirty="0">
                          <a:effectLst/>
                        </a:rPr>
                        <a:t>0.9123</a:t>
                      </a:r>
                      <a:endParaRPr lang="zh-CN" sz="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altLang="zh-CN" sz="1200" b="1" dirty="0">
                          <a:effectLst/>
                        </a:rPr>
                        <a:t>0.9232</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indent="127000" algn="ctr">
                        <a:lnSpc>
                          <a:spcPts val="2500"/>
                        </a:lnSpc>
                      </a:pPr>
                      <a:r>
                        <a:rPr lang="en-US" altLang="zh-CN" sz="1200" b="1" dirty="0">
                          <a:effectLst/>
                        </a:rPr>
                        <a:t>0.8163</a:t>
                      </a:r>
                      <a:endParaRPr lang="zh-CN" sz="1200" b="1"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739933"/>
                  </a:ext>
                </a:extLst>
              </a:tr>
            </a:tbl>
          </a:graphicData>
        </a:graphic>
      </p:graphicFrame>
      <p:sp>
        <p:nvSpPr>
          <p:cNvPr id="11" name="文本框 10">
            <a:extLst>
              <a:ext uri="{FF2B5EF4-FFF2-40B4-BE49-F238E27FC236}">
                <a16:creationId xmlns:a16="http://schemas.microsoft.com/office/drawing/2014/main" id="{A7915A04-F375-0A92-4E8F-DCC3F9A4B39A}"/>
              </a:ext>
            </a:extLst>
          </p:cNvPr>
          <p:cNvSpPr txBox="1"/>
          <p:nvPr/>
        </p:nvSpPr>
        <p:spPr>
          <a:xfrm>
            <a:off x="3625297" y="1030892"/>
            <a:ext cx="3198290" cy="307777"/>
          </a:xfrm>
          <a:prstGeom prst="rect">
            <a:avLst/>
          </a:prstGeom>
          <a:noFill/>
        </p:spPr>
        <p:txBody>
          <a:bodyPr wrap="square" rtlCol="0">
            <a:spAutoFit/>
          </a:bodyPr>
          <a:lstStyle/>
          <a:p>
            <a:r>
              <a:rPr lang="zh-CN" altLang="en-US" sz="1400" dirty="0"/>
              <a:t>表</a:t>
            </a:r>
            <a:r>
              <a:rPr lang="en-US" altLang="zh-CN" sz="1400" dirty="0"/>
              <a:t>3-2 </a:t>
            </a:r>
            <a:r>
              <a:rPr lang="zh-CN" altLang="en-US" sz="1400" dirty="0"/>
              <a:t>不同超参数对比</a:t>
            </a:r>
          </a:p>
        </p:txBody>
      </p:sp>
      <p:sp>
        <p:nvSpPr>
          <p:cNvPr id="12" name="文本框 11">
            <a:extLst>
              <a:ext uri="{FF2B5EF4-FFF2-40B4-BE49-F238E27FC236}">
                <a16:creationId xmlns:a16="http://schemas.microsoft.com/office/drawing/2014/main" id="{437FB71D-B776-C5C9-AA4E-77207D7886BF}"/>
              </a:ext>
            </a:extLst>
          </p:cNvPr>
          <p:cNvSpPr txBox="1"/>
          <p:nvPr/>
        </p:nvSpPr>
        <p:spPr>
          <a:xfrm>
            <a:off x="4947736" y="3989086"/>
            <a:ext cx="3198290" cy="307777"/>
          </a:xfrm>
          <a:prstGeom prst="rect">
            <a:avLst/>
          </a:prstGeom>
          <a:noFill/>
        </p:spPr>
        <p:txBody>
          <a:bodyPr wrap="square" rtlCol="0">
            <a:spAutoFit/>
          </a:bodyPr>
          <a:lstStyle/>
          <a:p>
            <a:r>
              <a:rPr lang="zh-CN" altLang="en-US" sz="1400" dirty="0"/>
              <a:t>表</a:t>
            </a:r>
            <a:r>
              <a:rPr lang="en-US" altLang="zh-CN" sz="1400" dirty="0"/>
              <a:t>3-3 </a:t>
            </a:r>
            <a:r>
              <a:rPr lang="zh-CN" altLang="en-US" sz="1400" dirty="0"/>
              <a:t>三个数据集不同模型对比</a:t>
            </a:r>
          </a:p>
        </p:txBody>
      </p:sp>
    </p:spTree>
    <p:extLst>
      <p:ext uri="{BB962C8B-B14F-4D97-AF65-F5344CB8AC3E}">
        <p14:creationId xmlns:p14="http://schemas.microsoft.com/office/powerpoint/2010/main" val="943547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E2E52-C3EC-CA6A-D086-D9A63463AA2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2AD2A851-1BC0-5208-7817-46208038E40C}"/>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DB0E2287-23B6-D41A-AC36-61665D7BAD9B}"/>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E0B7377F-C61D-B229-FAAE-99875D31E28B}"/>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49669B17-7D12-5ADE-DB7C-2A65FBB58338}"/>
                </a:ext>
              </a:extLst>
            </p:cNvPr>
            <p:cNvSpPr txBox="1"/>
            <p:nvPr/>
          </p:nvSpPr>
          <p:spPr>
            <a:xfrm>
              <a:off x="116546" y="63809"/>
              <a:ext cx="4575746" cy="369332"/>
            </a:xfrm>
            <a:prstGeom prst="rect">
              <a:avLst/>
            </a:prstGeom>
            <a:noFill/>
          </p:spPr>
          <p:txBody>
            <a:bodyPr wrap="square">
              <a:spAutoFit/>
            </a:bodyPr>
            <a:lstStyle/>
            <a:p>
              <a:r>
                <a:rPr lang="zh-CN" altLang="en-US" dirty="0"/>
                <a:t>系统设计和实现</a:t>
              </a:r>
            </a:p>
          </p:txBody>
        </p:sp>
      </p:grpSp>
      <p:grpSp>
        <p:nvGrpSpPr>
          <p:cNvPr id="8" name="组合 7">
            <a:extLst>
              <a:ext uri="{FF2B5EF4-FFF2-40B4-BE49-F238E27FC236}">
                <a16:creationId xmlns:a16="http://schemas.microsoft.com/office/drawing/2014/main" id="{84675681-2867-CBB9-526A-ECC5A507B735}"/>
              </a:ext>
            </a:extLst>
          </p:cNvPr>
          <p:cNvGrpSpPr/>
          <p:nvPr/>
        </p:nvGrpSpPr>
        <p:grpSpPr>
          <a:xfrm>
            <a:off x="2385154" y="687844"/>
            <a:ext cx="7421691" cy="5829361"/>
            <a:chOff x="1713344" y="949609"/>
            <a:chExt cx="7421691" cy="5829361"/>
          </a:xfrm>
        </p:grpSpPr>
        <p:grpSp>
          <p:nvGrpSpPr>
            <p:cNvPr id="9" name="组合 8">
              <a:extLst>
                <a:ext uri="{FF2B5EF4-FFF2-40B4-BE49-F238E27FC236}">
                  <a16:creationId xmlns:a16="http://schemas.microsoft.com/office/drawing/2014/main" id="{3810AF3E-6AAB-A191-FC7C-21B344167E2C}"/>
                </a:ext>
              </a:extLst>
            </p:cNvPr>
            <p:cNvGrpSpPr/>
            <p:nvPr/>
          </p:nvGrpSpPr>
          <p:grpSpPr>
            <a:xfrm>
              <a:off x="1713344" y="1030941"/>
              <a:ext cx="7421691" cy="5748029"/>
              <a:chOff x="1713344" y="46183"/>
              <a:chExt cx="8746838" cy="6732787"/>
            </a:xfrm>
          </p:grpSpPr>
          <p:sp>
            <p:nvSpPr>
              <p:cNvPr id="11" name="矩形: 圆角 10">
                <a:extLst>
                  <a:ext uri="{FF2B5EF4-FFF2-40B4-BE49-F238E27FC236}">
                    <a16:creationId xmlns:a16="http://schemas.microsoft.com/office/drawing/2014/main" id="{F21FD2CF-3D2B-2D50-495C-664D0C9E4644}"/>
                  </a:ext>
                </a:extLst>
              </p:cNvPr>
              <p:cNvSpPr/>
              <p:nvPr/>
            </p:nvSpPr>
            <p:spPr>
              <a:xfrm>
                <a:off x="1731818" y="46183"/>
                <a:ext cx="8728364" cy="420808"/>
              </a:xfrm>
              <a:prstGeom prst="roundRect">
                <a:avLst/>
              </a:prstGeom>
              <a:solidFill>
                <a:schemeClr val="accent6">
                  <a:lumMod val="60000"/>
                  <a:lumOff val="40000"/>
                </a:schemeClr>
              </a:solidFill>
              <a:ln>
                <a:solidFill>
                  <a:schemeClr val="accent6">
                    <a:lumMod val="20000"/>
                    <a:lumOff val="8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sz="800" dirty="0"/>
              </a:p>
            </p:txBody>
          </p:sp>
          <p:sp>
            <p:nvSpPr>
              <p:cNvPr id="12" name="矩形: 圆角 3">
                <a:extLst>
                  <a:ext uri="{FF2B5EF4-FFF2-40B4-BE49-F238E27FC236}">
                    <a16:creationId xmlns:a16="http://schemas.microsoft.com/office/drawing/2014/main" id="{30DE1B71-3F5A-41B7-A16F-10BB62BF5B17}"/>
                  </a:ext>
                </a:extLst>
              </p:cNvPr>
              <p:cNvSpPr/>
              <p:nvPr/>
            </p:nvSpPr>
            <p:spPr>
              <a:xfrm>
                <a:off x="1713344" y="590937"/>
                <a:ext cx="8746838" cy="5213516"/>
              </a:xfrm>
              <a:custGeom>
                <a:avLst/>
                <a:gdLst>
                  <a:gd name="connsiteX0" fmla="*/ 0 w 8728364"/>
                  <a:gd name="connsiteY0" fmla="*/ 865157 h 5190838"/>
                  <a:gd name="connsiteX1" fmla="*/ 865157 w 8728364"/>
                  <a:gd name="connsiteY1" fmla="*/ 0 h 5190838"/>
                  <a:gd name="connsiteX2" fmla="*/ 7863207 w 8728364"/>
                  <a:gd name="connsiteY2" fmla="*/ 0 h 5190838"/>
                  <a:gd name="connsiteX3" fmla="*/ 8728364 w 8728364"/>
                  <a:gd name="connsiteY3" fmla="*/ 865157 h 5190838"/>
                  <a:gd name="connsiteX4" fmla="*/ 8728364 w 8728364"/>
                  <a:gd name="connsiteY4" fmla="*/ 4325681 h 5190838"/>
                  <a:gd name="connsiteX5" fmla="*/ 7863207 w 8728364"/>
                  <a:gd name="connsiteY5" fmla="*/ 5190838 h 5190838"/>
                  <a:gd name="connsiteX6" fmla="*/ 865157 w 8728364"/>
                  <a:gd name="connsiteY6" fmla="*/ 5190838 h 5190838"/>
                  <a:gd name="connsiteX7" fmla="*/ 0 w 8728364"/>
                  <a:gd name="connsiteY7" fmla="*/ 4325681 h 5190838"/>
                  <a:gd name="connsiteX8" fmla="*/ 0 w 8728364"/>
                  <a:gd name="connsiteY8" fmla="*/ 865157 h 5190838"/>
                  <a:gd name="connsiteX0" fmla="*/ 0 w 8737600"/>
                  <a:gd name="connsiteY0" fmla="*/ 865157 h 5190838"/>
                  <a:gd name="connsiteX1" fmla="*/ 865157 w 8737600"/>
                  <a:gd name="connsiteY1" fmla="*/ 0 h 5190838"/>
                  <a:gd name="connsiteX2" fmla="*/ 7863207 w 8737600"/>
                  <a:gd name="connsiteY2" fmla="*/ 0 h 5190838"/>
                  <a:gd name="connsiteX3" fmla="*/ 8737600 w 8737600"/>
                  <a:gd name="connsiteY3" fmla="*/ 551120 h 5190838"/>
                  <a:gd name="connsiteX4" fmla="*/ 8728364 w 8737600"/>
                  <a:gd name="connsiteY4" fmla="*/ 4325681 h 5190838"/>
                  <a:gd name="connsiteX5" fmla="*/ 7863207 w 8737600"/>
                  <a:gd name="connsiteY5" fmla="*/ 5190838 h 5190838"/>
                  <a:gd name="connsiteX6" fmla="*/ 865157 w 8737600"/>
                  <a:gd name="connsiteY6" fmla="*/ 5190838 h 5190838"/>
                  <a:gd name="connsiteX7" fmla="*/ 0 w 8737600"/>
                  <a:gd name="connsiteY7" fmla="*/ 4325681 h 5190838"/>
                  <a:gd name="connsiteX8" fmla="*/ 0 w 8737600"/>
                  <a:gd name="connsiteY8" fmla="*/ 865157 h 5190838"/>
                  <a:gd name="connsiteX0" fmla="*/ 0 w 8737600"/>
                  <a:gd name="connsiteY0" fmla="*/ 865157 h 5190838"/>
                  <a:gd name="connsiteX1" fmla="*/ 865157 w 8737600"/>
                  <a:gd name="connsiteY1" fmla="*/ 0 h 5190838"/>
                  <a:gd name="connsiteX2" fmla="*/ 8094116 w 8737600"/>
                  <a:gd name="connsiteY2" fmla="*/ 0 h 5190838"/>
                  <a:gd name="connsiteX3" fmla="*/ 8737600 w 8737600"/>
                  <a:gd name="connsiteY3" fmla="*/ 551120 h 5190838"/>
                  <a:gd name="connsiteX4" fmla="*/ 8728364 w 8737600"/>
                  <a:gd name="connsiteY4" fmla="*/ 4325681 h 5190838"/>
                  <a:gd name="connsiteX5" fmla="*/ 7863207 w 8737600"/>
                  <a:gd name="connsiteY5" fmla="*/ 5190838 h 5190838"/>
                  <a:gd name="connsiteX6" fmla="*/ 865157 w 8737600"/>
                  <a:gd name="connsiteY6" fmla="*/ 5190838 h 5190838"/>
                  <a:gd name="connsiteX7" fmla="*/ 0 w 8737600"/>
                  <a:gd name="connsiteY7" fmla="*/ 4325681 h 5190838"/>
                  <a:gd name="connsiteX8" fmla="*/ 0 w 8737600"/>
                  <a:gd name="connsiteY8" fmla="*/ 865157 h 5190838"/>
                  <a:gd name="connsiteX0" fmla="*/ 0 w 8737601"/>
                  <a:gd name="connsiteY0" fmla="*/ 865157 h 5190838"/>
                  <a:gd name="connsiteX1" fmla="*/ 865157 w 8737601"/>
                  <a:gd name="connsiteY1" fmla="*/ 0 h 5190838"/>
                  <a:gd name="connsiteX2" fmla="*/ 8094116 w 8737601"/>
                  <a:gd name="connsiteY2" fmla="*/ 0 h 5190838"/>
                  <a:gd name="connsiteX3" fmla="*/ 8737600 w 8737601"/>
                  <a:gd name="connsiteY3" fmla="*/ 551120 h 5190838"/>
                  <a:gd name="connsiteX4" fmla="*/ 8737601 w 8737601"/>
                  <a:gd name="connsiteY4" fmla="*/ 4704372 h 5190838"/>
                  <a:gd name="connsiteX5" fmla="*/ 7863207 w 8737601"/>
                  <a:gd name="connsiteY5" fmla="*/ 5190838 h 5190838"/>
                  <a:gd name="connsiteX6" fmla="*/ 865157 w 8737601"/>
                  <a:gd name="connsiteY6" fmla="*/ 5190838 h 5190838"/>
                  <a:gd name="connsiteX7" fmla="*/ 0 w 8737601"/>
                  <a:gd name="connsiteY7" fmla="*/ 4325681 h 5190838"/>
                  <a:gd name="connsiteX8" fmla="*/ 0 w 8737601"/>
                  <a:gd name="connsiteY8" fmla="*/ 865157 h 5190838"/>
                  <a:gd name="connsiteX0" fmla="*/ 0 w 8737601"/>
                  <a:gd name="connsiteY0" fmla="*/ 865157 h 5209310"/>
                  <a:gd name="connsiteX1" fmla="*/ 865157 w 8737601"/>
                  <a:gd name="connsiteY1" fmla="*/ 0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865157 w 8737601"/>
                  <a:gd name="connsiteY6" fmla="*/ 5190838 h 5209310"/>
                  <a:gd name="connsiteX7" fmla="*/ 0 w 8737601"/>
                  <a:gd name="connsiteY7" fmla="*/ 4325681 h 5209310"/>
                  <a:gd name="connsiteX8" fmla="*/ 0 w 8737601"/>
                  <a:gd name="connsiteY8" fmla="*/ 865157 h 5209310"/>
                  <a:gd name="connsiteX0" fmla="*/ 0 w 8737601"/>
                  <a:gd name="connsiteY0" fmla="*/ 865157 h 5209310"/>
                  <a:gd name="connsiteX1" fmla="*/ 865157 w 8737601"/>
                  <a:gd name="connsiteY1" fmla="*/ 0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865157 w 8737601"/>
                  <a:gd name="connsiteY6" fmla="*/ 5190838 h 5209310"/>
                  <a:gd name="connsiteX7" fmla="*/ 9237 w 8737601"/>
                  <a:gd name="connsiteY7" fmla="*/ 4750553 h 5209310"/>
                  <a:gd name="connsiteX8" fmla="*/ 0 w 8737601"/>
                  <a:gd name="connsiteY8" fmla="*/ 865157 h 5209310"/>
                  <a:gd name="connsiteX0" fmla="*/ 0 w 8737601"/>
                  <a:gd name="connsiteY0" fmla="*/ 865157 h 5209310"/>
                  <a:gd name="connsiteX1" fmla="*/ 865157 w 8737601"/>
                  <a:gd name="connsiteY1" fmla="*/ 0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504938 w 8737601"/>
                  <a:gd name="connsiteY6" fmla="*/ 5190838 h 5209310"/>
                  <a:gd name="connsiteX7" fmla="*/ 9237 w 8737601"/>
                  <a:gd name="connsiteY7" fmla="*/ 4750553 h 5209310"/>
                  <a:gd name="connsiteX8" fmla="*/ 0 w 8737601"/>
                  <a:gd name="connsiteY8" fmla="*/ 865157 h 5209310"/>
                  <a:gd name="connsiteX0" fmla="*/ 0 w 8737601"/>
                  <a:gd name="connsiteY0" fmla="*/ 432301 h 5210563"/>
                  <a:gd name="connsiteX1" fmla="*/ 865157 w 8737601"/>
                  <a:gd name="connsiteY1" fmla="*/ 1253 h 5210563"/>
                  <a:gd name="connsiteX2" fmla="*/ 8094116 w 8737601"/>
                  <a:gd name="connsiteY2" fmla="*/ 1253 h 5210563"/>
                  <a:gd name="connsiteX3" fmla="*/ 8737600 w 8737601"/>
                  <a:gd name="connsiteY3" fmla="*/ 552373 h 5210563"/>
                  <a:gd name="connsiteX4" fmla="*/ 8737601 w 8737601"/>
                  <a:gd name="connsiteY4" fmla="*/ 4705625 h 5210563"/>
                  <a:gd name="connsiteX5" fmla="*/ 8241898 w 8737601"/>
                  <a:gd name="connsiteY5" fmla="*/ 5210563 h 5210563"/>
                  <a:gd name="connsiteX6" fmla="*/ 504938 w 8737601"/>
                  <a:gd name="connsiteY6" fmla="*/ 5192091 h 5210563"/>
                  <a:gd name="connsiteX7" fmla="*/ 9237 w 8737601"/>
                  <a:gd name="connsiteY7" fmla="*/ 4751806 h 5210563"/>
                  <a:gd name="connsiteX8" fmla="*/ 0 w 8737601"/>
                  <a:gd name="connsiteY8" fmla="*/ 432301 h 5210563"/>
                  <a:gd name="connsiteX0" fmla="*/ 0 w 8737601"/>
                  <a:gd name="connsiteY0" fmla="*/ 431048 h 5209310"/>
                  <a:gd name="connsiteX1" fmla="*/ 763557 w 8737601"/>
                  <a:gd name="connsiteY1" fmla="*/ 18473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504938 w 8737601"/>
                  <a:gd name="connsiteY6" fmla="*/ 5190838 h 5209310"/>
                  <a:gd name="connsiteX7" fmla="*/ 9237 w 8737601"/>
                  <a:gd name="connsiteY7" fmla="*/ 4750553 h 5209310"/>
                  <a:gd name="connsiteX8" fmla="*/ 0 w 8737601"/>
                  <a:gd name="connsiteY8" fmla="*/ 431048 h 5209310"/>
                  <a:gd name="connsiteX0" fmla="*/ 0 w 8737601"/>
                  <a:gd name="connsiteY0" fmla="*/ 569593 h 5209310"/>
                  <a:gd name="connsiteX1" fmla="*/ 763557 w 8737601"/>
                  <a:gd name="connsiteY1" fmla="*/ 18473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504938 w 8737601"/>
                  <a:gd name="connsiteY6" fmla="*/ 5190838 h 5209310"/>
                  <a:gd name="connsiteX7" fmla="*/ 9237 w 8737601"/>
                  <a:gd name="connsiteY7" fmla="*/ 4750553 h 5209310"/>
                  <a:gd name="connsiteX8" fmla="*/ 0 w 8737601"/>
                  <a:gd name="connsiteY8" fmla="*/ 569593 h 5209310"/>
                  <a:gd name="connsiteX0" fmla="*/ 0 w 8737601"/>
                  <a:gd name="connsiteY0" fmla="*/ 569593 h 5209310"/>
                  <a:gd name="connsiteX1" fmla="*/ 680430 w 8737601"/>
                  <a:gd name="connsiteY1" fmla="*/ 18473 h 5209310"/>
                  <a:gd name="connsiteX2" fmla="*/ 8094116 w 8737601"/>
                  <a:gd name="connsiteY2" fmla="*/ 0 h 5209310"/>
                  <a:gd name="connsiteX3" fmla="*/ 8737600 w 8737601"/>
                  <a:gd name="connsiteY3" fmla="*/ 551120 h 5209310"/>
                  <a:gd name="connsiteX4" fmla="*/ 8737601 w 8737601"/>
                  <a:gd name="connsiteY4" fmla="*/ 4704372 h 5209310"/>
                  <a:gd name="connsiteX5" fmla="*/ 8241898 w 8737601"/>
                  <a:gd name="connsiteY5" fmla="*/ 5209310 h 5209310"/>
                  <a:gd name="connsiteX6" fmla="*/ 504938 w 8737601"/>
                  <a:gd name="connsiteY6" fmla="*/ 5190838 h 5209310"/>
                  <a:gd name="connsiteX7" fmla="*/ 9237 w 8737601"/>
                  <a:gd name="connsiteY7" fmla="*/ 4750553 h 5209310"/>
                  <a:gd name="connsiteX8" fmla="*/ 0 w 8737601"/>
                  <a:gd name="connsiteY8" fmla="*/ 569593 h 5209310"/>
                  <a:gd name="connsiteX0" fmla="*/ 0 w 8746838"/>
                  <a:gd name="connsiteY0" fmla="*/ 467993 h 5209310"/>
                  <a:gd name="connsiteX1" fmla="*/ 689667 w 8746838"/>
                  <a:gd name="connsiteY1" fmla="*/ 18473 h 5209310"/>
                  <a:gd name="connsiteX2" fmla="*/ 8103353 w 8746838"/>
                  <a:gd name="connsiteY2" fmla="*/ 0 h 5209310"/>
                  <a:gd name="connsiteX3" fmla="*/ 8746837 w 8746838"/>
                  <a:gd name="connsiteY3" fmla="*/ 551120 h 5209310"/>
                  <a:gd name="connsiteX4" fmla="*/ 8746838 w 8746838"/>
                  <a:gd name="connsiteY4" fmla="*/ 4704372 h 5209310"/>
                  <a:gd name="connsiteX5" fmla="*/ 8251135 w 8746838"/>
                  <a:gd name="connsiteY5" fmla="*/ 5209310 h 5209310"/>
                  <a:gd name="connsiteX6" fmla="*/ 514175 w 8746838"/>
                  <a:gd name="connsiteY6" fmla="*/ 5190838 h 5209310"/>
                  <a:gd name="connsiteX7" fmla="*/ 18474 w 8746838"/>
                  <a:gd name="connsiteY7" fmla="*/ 4750553 h 5209310"/>
                  <a:gd name="connsiteX8" fmla="*/ 0 w 8746838"/>
                  <a:gd name="connsiteY8" fmla="*/ 467993 h 5209310"/>
                  <a:gd name="connsiteX0" fmla="*/ 0 w 8746838"/>
                  <a:gd name="connsiteY0" fmla="*/ 467993 h 5209310"/>
                  <a:gd name="connsiteX1" fmla="*/ 578831 w 8746838"/>
                  <a:gd name="connsiteY1" fmla="*/ 9237 h 5209310"/>
                  <a:gd name="connsiteX2" fmla="*/ 8103353 w 8746838"/>
                  <a:gd name="connsiteY2" fmla="*/ 0 h 5209310"/>
                  <a:gd name="connsiteX3" fmla="*/ 8746837 w 8746838"/>
                  <a:gd name="connsiteY3" fmla="*/ 551120 h 5209310"/>
                  <a:gd name="connsiteX4" fmla="*/ 8746838 w 8746838"/>
                  <a:gd name="connsiteY4" fmla="*/ 4704372 h 5209310"/>
                  <a:gd name="connsiteX5" fmla="*/ 8251135 w 8746838"/>
                  <a:gd name="connsiteY5" fmla="*/ 5209310 h 5209310"/>
                  <a:gd name="connsiteX6" fmla="*/ 514175 w 8746838"/>
                  <a:gd name="connsiteY6" fmla="*/ 5190838 h 5209310"/>
                  <a:gd name="connsiteX7" fmla="*/ 18474 w 8746838"/>
                  <a:gd name="connsiteY7" fmla="*/ 4750553 h 5209310"/>
                  <a:gd name="connsiteX8" fmla="*/ 0 w 8746838"/>
                  <a:gd name="connsiteY8" fmla="*/ 467993 h 5209310"/>
                  <a:gd name="connsiteX0" fmla="*/ 0 w 8746838"/>
                  <a:gd name="connsiteY0" fmla="*/ 472199 h 5213516"/>
                  <a:gd name="connsiteX1" fmla="*/ 578831 w 8746838"/>
                  <a:gd name="connsiteY1" fmla="*/ 13443 h 5213516"/>
                  <a:gd name="connsiteX2" fmla="*/ 8103353 w 8746838"/>
                  <a:gd name="connsiteY2" fmla="*/ 4206 h 5213516"/>
                  <a:gd name="connsiteX3" fmla="*/ 8737601 w 8746838"/>
                  <a:gd name="connsiteY3" fmla="*/ 407544 h 5213516"/>
                  <a:gd name="connsiteX4" fmla="*/ 8746838 w 8746838"/>
                  <a:gd name="connsiteY4" fmla="*/ 4708578 h 5213516"/>
                  <a:gd name="connsiteX5" fmla="*/ 8251135 w 8746838"/>
                  <a:gd name="connsiteY5" fmla="*/ 5213516 h 5213516"/>
                  <a:gd name="connsiteX6" fmla="*/ 514175 w 8746838"/>
                  <a:gd name="connsiteY6" fmla="*/ 5195044 h 5213516"/>
                  <a:gd name="connsiteX7" fmla="*/ 18474 w 8746838"/>
                  <a:gd name="connsiteY7" fmla="*/ 4754759 h 5213516"/>
                  <a:gd name="connsiteX8" fmla="*/ 0 w 8746838"/>
                  <a:gd name="connsiteY8" fmla="*/ 472199 h 5213516"/>
                  <a:gd name="connsiteX0" fmla="*/ 0 w 8746838"/>
                  <a:gd name="connsiteY0" fmla="*/ 472199 h 5213516"/>
                  <a:gd name="connsiteX1" fmla="*/ 578831 w 8746838"/>
                  <a:gd name="connsiteY1" fmla="*/ 13443 h 5213516"/>
                  <a:gd name="connsiteX2" fmla="*/ 8278844 w 8746838"/>
                  <a:gd name="connsiteY2" fmla="*/ 4206 h 5213516"/>
                  <a:gd name="connsiteX3" fmla="*/ 8737601 w 8746838"/>
                  <a:gd name="connsiteY3" fmla="*/ 407544 h 5213516"/>
                  <a:gd name="connsiteX4" fmla="*/ 8746838 w 8746838"/>
                  <a:gd name="connsiteY4" fmla="*/ 4708578 h 5213516"/>
                  <a:gd name="connsiteX5" fmla="*/ 8251135 w 8746838"/>
                  <a:gd name="connsiteY5" fmla="*/ 5213516 h 5213516"/>
                  <a:gd name="connsiteX6" fmla="*/ 514175 w 8746838"/>
                  <a:gd name="connsiteY6" fmla="*/ 5195044 h 5213516"/>
                  <a:gd name="connsiteX7" fmla="*/ 18474 w 8746838"/>
                  <a:gd name="connsiteY7" fmla="*/ 4754759 h 5213516"/>
                  <a:gd name="connsiteX8" fmla="*/ 0 w 8746838"/>
                  <a:gd name="connsiteY8" fmla="*/ 472199 h 521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6838" h="5213516">
                    <a:moveTo>
                      <a:pt x="0" y="472199"/>
                    </a:moveTo>
                    <a:cubicBezTo>
                      <a:pt x="0" y="-5614"/>
                      <a:pt x="101018" y="13443"/>
                      <a:pt x="578831" y="13443"/>
                    </a:cubicBezTo>
                    <a:lnTo>
                      <a:pt x="8278844" y="4206"/>
                    </a:lnTo>
                    <a:cubicBezTo>
                      <a:pt x="8756657" y="4206"/>
                      <a:pt x="8737601" y="-70269"/>
                      <a:pt x="8737601" y="407544"/>
                    </a:cubicBezTo>
                    <a:cubicBezTo>
                      <a:pt x="8737601" y="1561052"/>
                      <a:pt x="8746838" y="3555070"/>
                      <a:pt x="8746838" y="4708578"/>
                    </a:cubicBezTo>
                    <a:cubicBezTo>
                      <a:pt x="8746838" y="5186391"/>
                      <a:pt x="8728948" y="5213516"/>
                      <a:pt x="8251135" y="5213516"/>
                    </a:cubicBezTo>
                    <a:lnTo>
                      <a:pt x="514175" y="5195044"/>
                    </a:lnTo>
                    <a:cubicBezTo>
                      <a:pt x="36362" y="5195044"/>
                      <a:pt x="18474" y="5232572"/>
                      <a:pt x="18474" y="4754759"/>
                    </a:cubicBezTo>
                    <a:lnTo>
                      <a:pt x="0" y="472199"/>
                    </a:lnTo>
                    <a:close/>
                  </a:path>
                </a:pathLst>
              </a:custGeom>
              <a:solidFill>
                <a:schemeClr val="accent2">
                  <a:lumMod val="20000"/>
                  <a:lumOff val="80000"/>
                </a:schemeClr>
              </a:solidFill>
              <a:ln>
                <a:solidFill>
                  <a:schemeClr val="accent2">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800"/>
              </a:p>
            </p:txBody>
          </p:sp>
          <p:sp>
            <p:nvSpPr>
              <p:cNvPr id="13" name="矩形: 圆角 12">
                <a:extLst>
                  <a:ext uri="{FF2B5EF4-FFF2-40B4-BE49-F238E27FC236}">
                    <a16:creationId xmlns:a16="http://schemas.microsoft.com/office/drawing/2014/main" id="{E96DD3AB-A0D8-020F-CE0C-408FF9C6F23F}"/>
                  </a:ext>
                </a:extLst>
              </p:cNvPr>
              <p:cNvSpPr/>
              <p:nvPr/>
            </p:nvSpPr>
            <p:spPr>
              <a:xfrm>
                <a:off x="2341418" y="849145"/>
                <a:ext cx="7490690" cy="2955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IoT</a:t>
                </a:r>
                <a:r>
                  <a:rPr lang="zh-CN" altLang="en-US" sz="800" b="1" dirty="0">
                    <a:solidFill>
                      <a:schemeClr val="tx1"/>
                    </a:solidFill>
                  </a:rPr>
                  <a:t>网关</a:t>
                </a:r>
              </a:p>
            </p:txBody>
          </p:sp>
          <p:sp>
            <p:nvSpPr>
              <p:cNvPr id="14" name="矩形: 圆角 13">
                <a:extLst>
                  <a:ext uri="{FF2B5EF4-FFF2-40B4-BE49-F238E27FC236}">
                    <a16:creationId xmlns:a16="http://schemas.microsoft.com/office/drawing/2014/main" id="{76DE1294-F730-B414-2F80-6E8607EE242B}"/>
                  </a:ext>
                </a:extLst>
              </p:cNvPr>
              <p:cNvSpPr/>
              <p:nvPr/>
            </p:nvSpPr>
            <p:spPr>
              <a:xfrm>
                <a:off x="2341418" y="1306345"/>
                <a:ext cx="7490690" cy="2955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负载均衡器</a:t>
                </a:r>
              </a:p>
            </p:txBody>
          </p:sp>
          <p:sp>
            <p:nvSpPr>
              <p:cNvPr id="15" name="矩形: 圆角 14">
                <a:extLst>
                  <a:ext uri="{FF2B5EF4-FFF2-40B4-BE49-F238E27FC236}">
                    <a16:creationId xmlns:a16="http://schemas.microsoft.com/office/drawing/2014/main" id="{6EE2C5F5-A0DA-232D-3D4A-88B5F7DE173A}"/>
                  </a:ext>
                </a:extLst>
              </p:cNvPr>
              <p:cNvSpPr/>
              <p:nvPr/>
            </p:nvSpPr>
            <p:spPr>
              <a:xfrm>
                <a:off x="2341418" y="1786638"/>
                <a:ext cx="3611419" cy="2955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Mqtt broker</a:t>
                </a:r>
                <a:r>
                  <a:rPr lang="zh-CN" altLang="en-US" sz="800" b="1" dirty="0">
                    <a:solidFill>
                      <a:schemeClr val="tx1"/>
                    </a:solidFill>
                  </a:rPr>
                  <a:t>集群</a:t>
                </a:r>
              </a:p>
            </p:txBody>
          </p:sp>
          <p:sp>
            <p:nvSpPr>
              <p:cNvPr id="16" name="矩形: 圆角 15">
                <a:extLst>
                  <a:ext uri="{FF2B5EF4-FFF2-40B4-BE49-F238E27FC236}">
                    <a16:creationId xmlns:a16="http://schemas.microsoft.com/office/drawing/2014/main" id="{2337FA04-47CD-FB12-1230-AD336B655803}"/>
                  </a:ext>
                </a:extLst>
              </p:cNvPr>
              <p:cNvSpPr/>
              <p:nvPr/>
            </p:nvSpPr>
            <p:spPr>
              <a:xfrm>
                <a:off x="6220689" y="1795870"/>
                <a:ext cx="3611419" cy="73502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p>
            </p:txBody>
          </p:sp>
          <p:sp>
            <p:nvSpPr>
              <p:cNvPr id="17" name="矩形: 圆角 16">
                <a:extLst>
                  <a:ext uri="{FF2B5EF4-FFF2-40B4-BE49-F238E27FC236}">
                    <a16:creationId xmlns:a16="http://schemas.microsoft.com/office/drawing/2014/main" id="{F7DD1D58-7340-5E17-15C5-ED79C70FF2AB}"/>
                  </a:ext>
                </a:extLst>
              </p:cNvPr>
              <p:cNvSpPr/>
              <p:nvPr/>
            </p:nvSpPr>
            <p:spPr>
              <a:xfrm>
                <a:off x="2341417" y="2618788"/>
                <a:ext cx="3611419" cy="2955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Kafka producer</a:t>
                </a:r>
                <a:endParaRPr lang="zh-CN" altLang="en-US" sz="800" b="1" dirty="0">
                  <a:solidFill>
                    <a:schemeClr val="tx1"/>
                  </a:solidFill>
                </a:endParaRPr>
              </a:p>
            </p:txBody>
          </p:sp>
          <p:sp>
            <p:nvSpPr>
              <p:cNvPr id="18" name="文本框 17">
                <a:extLst>
                  <a:ext uri="{FF2B5EF4-FFF2-40B4-BE49-F238E27FC236}">
                    <a16:creationId xmlns:a16="http://schemas.microsoft.com/office/drawing/2014/main" id="{7214FE45-DBE2-4CBC-BB1D-089453285CFB}"/>
                  </a:ext>
                </a:extLst>
              </p:cNvPr>
              <p:cNvSpPr txBox="1"/>
              <p:nvPr/>
            </p:nvSpPr>
            <p:spPr>
              <a:xfrm>
                <a:off x="6350542" y="1852866"/>
                <a:ext cx="1282302" cy="252354"/>
              </a:xfrm>
              <a:prstGeom prst="rect">
                <a:avLst/>
              </a:prstGeom>
              <a:noFill/>
            </p:spPr>
            <p:txBody>
              <a:bodyPr wrap="square" rtlCol="0">
                <a:spAutoFit/>
              </a:bodyPr>
              <a:lstStyle/>
              <a:p>
                <a:r>
                  <a:rPr lang="en-US" altLang="zh-CN" sz="800" b="1" dirty="0"/>
                  <a:t>Web</a:t>
                </a:r>
                <a:r>
                  <a:rPr lang="zh-CN" altLang="en-US" sz="800" b="1" dirty="0"/>
                  <a:t>服务器集群</a:t>
                </a:r>
              </a:p>
            </p:txBody>
          </p:sp>
          <p:grpSp>
            <p:nvGrpSpPr>
              <p:cNvPr id="19" name="组合 18">
                <a:extLst>
                  <a:ext uri="{FF2B5EF4-FFF2-40B4-BE49-F238E27FC236}">
                    <a16:creationId xmlns:a16="http://schemas.microsoft.com/office/drawing/2014/main" id="{074ED6D7-BD06-6138-3F01-45D5216C79D5}"/>
                  </a:ext>
                </a:extLst>
              </p:cNvPr>
              <p:cNvGrpSpPr/>
              <p:nvPr/>
            </p:nvGrpSpPr>
            <p:grpSpPr>
              <a:xfrm>
                <a:off x="2341418" y="3112232"/>
                <a:ext cx="7490690" cy="2433781"/>
                <a:chOff x="2276764" y="3191163"/>
                <a:chExt cx="7490690" cy="2433781"/>
              </a:xfrm>
            </p:grpSpPr>
            <p:sp>
              <p:nvSpPr>
                <p:cNvPr id="44" name="矩形: 圆角 43">
                  <a:extLst>
                    <a:ext uri="{FF2B5EF4-FFF2-40B4-BE49-F238E27FC236}">
                      <a16:creationId xmlns:a16="http://schemas.microsoft.com/office/drawing/2014/main" id="{D9A87463-295D-1CEB-2808-773B65C664E4}"/>
                    </a:ext>
                  </a:extLst>
                </p:cNvPr>
                <p:cNvSpPr/>
                <p:nvPr/>
              </p:nvSpPr>
              <p:spPr>
                <a:xfrm>
                  <a:off x="2276764" y="3191163"/>
                  <a:ext cx="7490690" cy="974438"/>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p>
              </p:txBody>
            </p:sp>
            <p:grpSp>
              <p:nvGrpSpPr>
                <p:cNvPr id="45" name="组合 44">
                  <a:extLst>
                    <a:ext uri="{FF2B5EF4-FFF2-40B4-BE49-F238E27FC236}">
                      <a16:creationId xmlns:a16="http://schemas.microsoft.com/office/drawing/2014/main" id="{EF8FC24B-0522-5DC1-D6F6-954DD45ECEF9}"/>
                    </a:ext>
                  </a:extLst>
                </p:cNvPr>
                <p:cNvGrpSpPr/>
                <p:nvPr/>
              </p:nvGrpSpPr>
              <p:grpSpPr>
                <a:xfrm>
                  <a:off x="3835767" y="3327400"/>
                  <a:ext cx="2430133" cy="701964"/>
                  <a:chOff x="2752436" y="3343564"/>
                  <a:chExt cx="2430133" cy="701964"/>
                </a:xfrm>
                <a:solidFill>
                  <a:schemeClr val="accent2">
                    <a:lumMod val="60000"/>
                    <a:lumOff val="40000"/>
                  </a:schemeClr>
                </a:solidFill>
              </p:grpSpPr>
              <p:sp>
                <p:nvSpPr>
                  <p:cNvPr id="63" name="矩形: 圆角 62">
                    <a:extLst>
                      <a:ext uri="{FF2B5EF4-FFF2-40B4-BE49-F238E27FC236}">
                        <a16:creationId xmlns:a16="http://schemas.microsoft.com/office/drawing/2014/main" id="{587FA46A-242C-26CF-257C-F329C1B9F778}"/>
                      </a:ext>
                    </a:extLst>
                  </p:cNvPr>
                  <p:cNvSpPr/>
                  <p:nvPr/>
                </p:nvSpPr>
                <p:spPr>
                  <a:xfrm>
                    <a:off x="2752436" y="3343564"/>
                    <a:ext cx="2430133" cy="701964"/>
                  </a:xfrm>
                  <a:prstGeom prst="roundRect">
                    <a:avLst/>
                  </a:prstGeom>
                  <a:grp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grpSp>
                <p:nvGrpSpPr>
                  <p:cNvPr id="1025" name="组合 1024">
                    <a:extLst>
                      <a:ext uri="{FF2B5EF4-FFF2-40B4-BE49-F238E27FC236}">
                        <a16:creationId xmlns:a16="http://schemas.microsoft.com/office/drawing/2014/main" id="{98A5BA69-1F8E-2BBD-882A-809EB54477E3}"/>
                      </a:ext>
                    </a:extLst>
                  </p:cNvPr>
                  <p:cNvGrpSpPr/>
                  <p:nvPr/>
                </p:nvGrpSpPr>
                <p:grpSpPr>
                  <a:xfrm>
                    <a:off x="2862263" y="3429000"/>
                    <a:ext cx="2075777" cy="497751"/>
                    <a:chOff x="2862263" y="3429000"/>
                    <a:chExt cx="2075777" cy="497751"/>
                  </a:xfrm>
                  <a:grpFill/>
                </p:grpSpPr>
                <p:sp>
                  <p:nvSpPr>
                    <p:cNvPr id="1026" name="矩形: 圆角 1025">
                      <a:extLst>
                        <a:ext uri="{FF2B5EF4-FFF2-40B4-BE49-F238E27FC236}">
                          <a16:creationId xmlns:a16="http://schemas.microsoft.com/office/drawing/2014/main" id="{D77681D7-E6AE-1409-DFA9-998E62F2A3BD}"/>
                        </a:ext>
                      </a:extLst>
                    </p:cNvPr>
                    <p:cNvSpPr/>
                    <p:nvPr/>
                  </p:nvSpPr>
                  <p:spPr>
                    <a:xfrm>
                      <a:off x="3462985" y="3463926"/>
                      <a:ext cx="615263"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1</a:t>
                      </a:r>
                      <a:endParaRPr lang="zh-CN" altLang="en-US" sz="800" dirty="0">
                        <a:solidFill>
                          <a:schemeClr val="tx1"/>
                        </a:solidFill>
                      </a:endParaRPr>
                    </a:p>
                  </p:txBody>
                </p:sp>
                <p:sp>
                  <p:nvSpPr>
                    <p:cNvPr id="1027" name="矩形: 圆角 1026">
                      <a:extLst>
                        <a:ext uri="{FF2B5EF4-FFF2-40B4-BE49-F238E27FC236}">
                          <a16:creationId xmlns:a16="http://schemas.microsoft.com/office/drawing/2014/main" id="{01B92FAE-0027-269D-AA6B-1E0AF4AF2DB9}"/>
                        </a:ext>
                      </a:extLst>
                    </p:cNvPr>
                    <p:cNvSpPr/>
                    <p:nvPr/>
                  </p:nvSpPr>
                  <p:spPr>
                    <a:xfrm>
                      <a:off x="4322777" y="3480412"/>
                      <a:ext cx="615263"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2</a:t>
                      </a:r>
                      <a:endParaRPr lang="zh-CN" altLang="en-US" sz="800" dirty="0">
                        <a:solidFill>
                          <a:schemeClr val="tx1"/>
                        </a:solidFill>
                      </a:endParaRPr>
                    </a:p>
                  </p:txBody>
                </p:sp>
                <p:sp>
                  <p:nvSpPr>
                    <p:cNvPr id="1028" name="矩形: 圆角 1027">
                      <a:extLst>
                        <a:ext uri="{FF2B5EF4-FFF2-40B4-BE49-F238E27FC236}">
                          <a16:creationId xmlns:a16="http://schemas.microsoft.com/office/drawing/2014/main" id="{F9346B91-15FD-CA73-B77A-C5CB8F5897FB}"/>
                        </a:ext>
                      </a:extLst>
                    </p:cNvPr>
                    <p:cNvSpPr/>
                    <p:nvPr/>
                  </p:nvSpPr>
                  <p:spPr>
                    <a:xfrm>
                      <a:off x="3448620" y="3735501"/>
                      <a:ext cx="629627"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3</a:t>
                      </a:r>
                      <a:endParaRPr lang="zh-CN" altLang="en-US" sz="800" dirty="0">
                        <a:solidFill>
                          <a:schemeClr val="tx1"/>
                        </a:solidFill>
                      </a:endParaRPr>
                    </a:p>
                  </p:txBody>
                </p:sp>
                <p:sp>
                  <p:nvSpPr>
                    <p:cNvPr id="1029" name="矩形: 圆角 1028">
                      <a:extLst>
                        <a:ext uri="{FF2B5EF4-FFF2-40B4-BE49-F238E27FC236}">
                          <a16:creationId xmlns:a16="http://schemas.microsoft.com/office/drawing/2014/main" id="{3A797162-EB8D-02EA-B20F-D2D9557E5FA3}"/>
                        </a:ext>
                      </a:extLst>
                    </p:cNvPr>
                    <p:cNvSpPr/>
                    <p:nvPr/>
                  </p:nvSpPr>
                  <p:spPr>
                    <a:xfrm>
                      <a:off x="4322778" y="3746642"/>
                      <a:ext cx="615262"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n</a:t>
                      </a:r>
                      <a:endParaRPr lang="zh-CN" altLang="en-US" sz="800" dirty="0">
                        <a:solidFill>
                          <a:schemeClr val="tx1"/>
                        </a:solidFill>
                      </a:endParaRPr>
                    </a:p>
                  </p:txBody>
                </p:sp>
                <p:sp>
                  <p:nvSpPr>
                    <p:cNvPr id="1030" name="文本框 1029">
                      <a:extLst>
                        <a:ext uri="{FF2B5EF4-FFF2-40B4-BE49-F238E27FC236}">
                          <a16:creationId xmlns:a16="http://schemas.microsoft.com/office/drawing/2014/main" id="{A7100458-944F-19B6-B087-95414AA79831}"/>
                        </a:ext>
                      </a:extLst>
                    </p:cNvPr>
                    <p:cNvSpPr txBox="1"/>
                    <p:nvPr/>
                  </p:nvSpPr>
                  <p:spPr>
                    <a:xfrm>
                      <a:off x="2862263" y="3429000"/>
                      <a:ext cx="522359" cy="396556"/>
                    </a:xfrm>
                    <a:prstGeom prst="rect">
                      <a:avLst/>
                    </a:prstGeom>
                    <a:grpFill/>
                    <a:ln>
                      <a:solidFill>
                        <a:schemeClr val="accent2">
                          <a:lumMod val="60000"/>
                          <a:lumOff val="40000"/>
                        </a:schemeClr>
                      </a:solidFill>
                    </a:ln>
                  </p:spPr>
                  <p:txBody>
                    <a:bodyPr wrap="square" rtlCol="0">
                      <a:spAutoFit/>
                    </a:bodyPr>
                    <a:lstStyle/>
                    <a:p>
                      <a:r>
                        <a:rPr lang="zh-CN" altLang="en-US" sz="800" b="1" dirty="0"/>
                        <a:t>主题</a:t>
                      </a:r>
                      <a:r>
                        <a:rPr lang="en-US" altLang="zh-CN" sz="800" b="1" dirty="0"/>
                        <a:t>1</a:t>
                      </a:r>
                      <a:endParaRPr lang="zh-CN" altLang="en-US" sz="800" b="1" dirty="0"/>
                    </a:p>
                  </p:txBody>
                </p:sp>
              </p:grpSp>
            </p:grpSp>
            <p:grpSp>
              <p:nvGrpSpPr>
                <p:cNvPr id="46" name="组合 45">
                  <a:extLst>
                    <a:ext uri="{FF2B5EF4-FFF2-40B4-BE49-F238E27FC236}">
                      <a16:creationId xmlns:a16="http://schemas.microsoft.com/office/drawing/2014/main" id="{0A0BDA99-437B-C585-5160-E4B7CAFBE10F}"/>
                    </a:ext>
                  </a:extLst>
                </p:cNvPr>
                <p:cNvGrpSpPr/>
                <p:nvPr/>
              </p:nvGrpSpPr>
              <p:grpSpPr>
                <a:xfrm>
                  <a:off x="6977680" y="3321348"/>
                  <a:ext cx="2386799" cy="701964"/>
                  <a:chOff x="2753091" y="3337512"/>
                  <a:chExt cx="2386799" cy="701964"/>
                </a:xfrm>
                <a:solidFill>
                  <a:schemeClr val="accent5">
                    <a:lumMod val="60000"/>
                    <a:lumOff val="40000"/>
                  </a:schemeClr>
                </a:solidFill>
              </p:grpSpPr>
              <p:sp>
                <p:nvSpPr>
                  <p:cNvPr id="56" name="矩形: 圆角 55">
                    <a:extLst>
                      <a:ext uri="{FF2B5EF4-FFF2-40B4-BE49-F238E27FC236}">
                        <a16:creationId xmlns:a16="http://schemas.microsoft.com/office/drawing/2014/main" id="{1974DFC8-0844-3EA6-AB28-F99C8DAA5C46}"/>
                      </a:ext>
                    </a:extLst>
                  </p:cNvPr>
                  <p:cNvSpPr/>
                  <p:nvPr/>
                </p:nvSpPr>
                <p:spPr>
                  <a:xfrm>
                    <a:off x="2753091" y="3337512"/>
                    <a:ext cx="2386799" cy="701964"/>
                  </a:xfrm>
                  <a:prstGeom prst="roundRect">
                    <a:avLst/>
                  </a:prstGeom>
                  <a:grp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grpSp>
                <p:nvGrpSpPr>
                  <p:cNvPr id="57" name="组合 56">
                    <a:extLst>
                      <a:ext uri="{FF2B5EF4-FFF2-40B4-BE49-F238E27FC236}">
                        <a16:creationId xmlns:a16="http://schemas.microsoft.com/office/drawing/2014/main" id="{FF283D47-9189-3106-9BF6-241916297587}"/>
                      </a:ext>
                    </a:extLst>
                  </p:cNvPr>
                  <p:cNvGrpSpPr/>
                  <p:nvPr/>
                </p:nvGrpSpPr>
                <p:grpSpPr>
                  <a:xfrm>
                    <a:off x="2862263" y="3429000"/>
                    <a:ext cx="2037397" cy="501432"/>
                    <a:chOff x="2862263" y="3429000"/>
                    <a:chExt cx="2037397" cy="501432"/>
                  </a:xfrm>
                  <a:grpFill/>
                </p:grpSpPr>
                <p:sp>
                  <p:nvSpPr>
                    <p:cNvPr id="58" name="矩形: 圆角 57">
                      <a:extLst>
                        <a:ext uri="{FF2B5EF4-FFF2-40B4-BE49-F238E27FC236}">
                          <a16:creationId xmlns:a16="http://schemas.microsoft.com/office/drawing/2014/main" id="{65AE6736-2926-AA57-C87E-27B6E3B63762}"/>
                        </a:ext>
                      </a:extLst>
                    </p:cNvPr>
                    <p:cNvSpPr/>
                    <p:nvPr/>
                  </p:nvSpPr>
                  <p:spPr>
                    <a:xfrm>
                      <a:off x="3403240" y="3463926"/>
                      <a:ext cx="600219"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1</a:t>
                      </a:r>
                      <a:endParaRPr lang="zh-CN" altLang="en-US" sz="800" dirty="0">
                        <a:solidFill>
                          <a:schemeClr val="tx1"/>
                        </a:solidFill>
                      </a:endParaRPr>
                    </a:p>
                  </p:txBody>
                </p:sp>
                <p:sp>
                  <p:nvSpPr>
                    <p:cNvPr id="59" name="矩形: 圆角 58">
                      <a:extLst>
                        <a:ext uri="{FF2B5EF4-FFF2-40B4-BE49-F238E27FC236}">
                          <a16:creationId xmlns:a16="http://schemas.microsoft.com/office/drawing/2014/main" id="{4C97DEEC-FC7C-5507-EF24-8EDB785E00EF}"/>
                        </a:ext>
                      </a:extLst>
                    </p:cNvPr>
                    <p:cNvSpPr/>
                    <p:nvPr/>
                  </p:nvSpPr>
                  <p:spPr>
                    <a:xfrm>
                      <a:off x="4329003" y="3462757"/>
                      <a:ext cx="570657"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2</a:t>
                      </a:r>
                      <a:endParaRPr lang="zh-CN" altLang="en-US" sz="800" dirty="0">
                        <a:solidFill>
                          <a:schemeClr val="tx1"/>
                        </a:solidFill>
                      </a:endParaRPr>
                    </a:p>
                  </p:txBody>
                </p:sp>
                <p:sp>
                  <p:nvSpPr>
                    <p:cNvPr id="60" name="矩形: 圆角 59">
                      <a:extLst>
                        <a:ext uri="{FF2B5EF4-FFF2-40B4-BE49-F238E27FC236}">
                          <a16:creationId xmlns:a16="http://schemas.microsoft.com/office/drawing/2014/main" id="{0F0DE9A2-E5AD-B554-395C-9F637F14AC84}"/>
                        </a:ext>
                      </a:extLst>
                    </p:cNvPr>
                    <p:cNvSpPr/>
                    <p:nvPr/>
                  </p:nvSpPr>
                  <p:spPr>
                    <a:xfrm>
                      <a:off x="3403239" y="3746786"/>
                      <a:ext cx="600218" cy="18011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3</a:t>
                      </a:r>
                      <a:endParaRPr lang="zh-CN" altLang="en-US" sz="800" dirty="0">
                        <a:solidFill>
                          <a:schemeClr val="tx1"/>
                        </a:solidFill>
                      </a:endParaRPr>
                    </a:p>
                  </p:txBody>
                </p:sp>
                <p:sp>
                  <p:nvSpPr>
                    <p:cNvPr id="61" name="矩形: 圆角 60">
                      <a:extLst>
                        <a:ext uri="{FF2B5EF4-FFF2-40B4-BE49-F238E27FC236}">
                          <a16:creationId xmlns:a16="http://schemas.microsoft.com/office/drawing/2014/main" id="{6406A760-AB3A-DC6F-FEDC-DA3290ACB365}"/>
                        </a:ext>
                      </a:extLst>
                    </p:cNvPr>
                    <p:cNvSpPr/>
                    <p:nvPr/>
                  </p:nvSpPr>
                  <p:spPr>
                    <a:xfrm>
                      <a:off x="4329002" y="3750323"/>
                      <a:ext cx="570655" cy="18010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分区</a:t>
                      </a:r>
                      <a:r>
                        <a:rPr lang="en-US" altLang="zh-CN" sz="800" dirty="0">
                          <a:solidFill>
                            <a:schemeClr val="tx1"/>
                          </a:solidFill>
                        </a:rPr>
                        <a:t>n</a:t>
                      </a:r>
                      <a:endParaRPr lang="zh-CN" altLang="en-US" sz="800" dirty="0">
                        <a:solidFill>
                          <a:schemeClr val="tx1"/>
                        </a:solidFill>
                      </a:endParaRPr>
                    </a:p>
                  </p:txBody>
                </p:sp>
                <p:sp>
                  <p:nvSpPr>
                    <p:cNvPr id="62" name="文本框 61">
                      <a:extLst>
                        <a:ext uri="{FF2B5EF4-FFF2-40B4-BE49-F238E27FC236}">
                          <a16:creationId xmlns:a16="http://schemas.microsoft.com/office/drawing/2014/main" id="{F96F40D8-A89A-01A7-FD8F-D545EBA1E7B2}"/>
                        </a:ext>
                      </a:extLst>
                    </p:cNvPr>
                    <p:cNvSpPr txBox="1"/>
                    <p:nvPr/>
                  </p:nvSpPr>
                  <p:spPr>
                    <a:xfrm>
                      <a:off x="2862263" y="3429000"/>
                      <a:ext cx="522359" cy="396556"/>
                    </a:xfrm>
                    <a:prstGeom prst="rect">
                      <a:avLst/>
                    </a:prstGeom>
                    <a:grpFill/>
                    <a:ln>
                      <a:solidFill>
                        <a:schemeClr val="accent5">
                          <a:lumMod val="60000"/>
                          <a:lumOff val="40000"/>
                        </a:schemeClr>
                      </a:solidFill>
                    </a:ln>
                  </p:spPr>
                  <p:txBody>
                    <a:bodyPr wrap="square" rtlCol="0">
                      <a:spAutoFit/>
                    </a:bodyPr>
                    <a:lstStyle/>
                    <a:p>
                      <a:r>
                        <a:rPr lang="zh-CN" altLang="en-US" sz="800" b="1" dirty="0"/>
                        <a:t>主题</a:t>
                      </a:r>
                      <a:r>
                        <a:rPr lang="en-US" altLang="zh-CN" sz="800" b="1" dirty="0"/>
                        <a:t>n</a:t>
                      </a:r>
                      <a:endParaRPr lang="zh-CN" altLang="en-US" sz="800" b="1" dirty="0"/>
                    </a:p>
                  </p:txBody>
                </p:sp>
              </p:grpSp>
            </p:grpSp>
            <p:sp>
              <p:nvSpPr>
                <p:cNvPr id="47" name="文本框 46">
                  <a:extLst>
                    <a:ext uri="{FF2B5EF4-FFF2-40B4-BE49-F238E27FC236}">
                      <a16:creationId xmlns:a16="http://schemas.microsoft.com/office/drawing/2014/main" id="{A57F34E9-E0CF-E83F-8A3B-6E0441983F43}"/>
                    </a:ext>
                  </a:extLst>
                </p:cNvPr>
                <p:cNvSpPr txBox="1"/>
                <p:nvPr/>
              </p:nvSpPr>
              <p:spPr>
                <a:xfrm>
                  <a:off x="2364884" y="3247008"/>
                  <a:ext cx="1432394" cy="252354"/>
                </a:xfrm>
                <a:prstGeom prst="rect">
                  <a:avLst/>
                </a:prstGeom>
                <a:noFill/>
              </p:spPr>
              <p:txBody>
                <a:bodyPr wrap="square" rtlCol="0">
                  <a:spAutoFit/>
                </a:bodyPr>
                <a:lstStyle/>
                <a:p>
                  <a:r>
                    <a:rPr lang="en-US" altLang="zh-CN" sz="800" b="1" dirty="0"/>
                    <a:t>Kafka broker </a:t>
                  </a:r>
                  <a:r>
                    <a:rPr lang="zh-CN" altLang="en-US" sz="800" b="1" dirty="0"/>
                    <a:t>集群</a:t>
                  </a:r>
                </a:p>
              </p:txBody>
            </p:sp>
            <p:sp>
              <p:nvSpPr>
                <p:cNvPr id="48" name="矩形: 圆角 47">
                  <a:extLst>
                    <a:ext uri="{FF2B5EF4-FFF2-40B4-BE49-F238E27FC236}">
                      <a16:creationId xmlns:a16="http://schemas.microsoft.com/office/drawing/2014/main" id="{E0D1A283-BEA6-D2FC-CCAB-0A41D1B17EF2}"/>
                    </a:ext>
                  </a:extLst>
                </p:cNvPr>
                <p:cNvSpPr/>
                <p:nvPr/>
              </p:nvSpPr>
              <p:spPr>
                <a:xfrm>
                  <a:off x="2276764" y="4317999"/>
                  <a:ext cx="7490690" cy="263237"/>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规则引擎路由</a:t>
                  </a:r>
                </a:p>
              </p:txBody>
            </p:sp>
            <p:sp>
              <p:nvSpPr>
                <p:cNvPr id="49" name="矩形: 圆角 48">
                  <a:extLst>
                    <a:ext uri="{FF2B5EF4-FFF2-40B4-BE49-F238E27FC236}">
                      <a16:creationId xmlns:a16="http://schemas.microsoft.com/office/drawing/2014/main" id="{30089321-F0AB-D9D0-1EFE-0DA5A3A60D33}"/>
                    </a:ext>
                  </a:extLst>
                </p:cNvPr>
                <p:cNvSpPr/>
                <p:nvPr/>
              </p:nvSpPr>
              <p:spPr>
                <a:xfrm>
                  <a:off x="2276764" y="4696691"/>
                  <a:ext cx="3611419" cy="9282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p>
              </p:txBody>
            </p:sp>
            <p:sp>
              <p:nvSpPr>
                <p:cNvPr id="50" name="流程图: 磁盘 49">
                  <a:extLst>
                    <a:ext uri="{FF2B5EF4-FFF2-40B4-BE49-F238E27FC236}">
                      <a16:creationId xmlns:a16="http://schemas.microsoft.com/office/drawing/2014/main" id="{0A673B34-0D2E-8077-22D7-A9D75EDC6083}"/>
                    </a:ext>
                  </a:extLst>
                </p:cNvPr>
                <p:cNvSpPr/>
                <p:nvPr/>
              </p:nvSpPr>
              <p:spPr>
                <a:xfrm>
                  <a:off x="2770909" y="4987636"/>
                  <a:ext cx="508000" cy="46181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DB1</a:t>
                  </a:r>
                  <a:endParaRPr lang="zh-CN" altLang="en-US" sz="800" dirty="0"/>
                </a:p>
              </p:txBody>
            </p:sp>
            <p:sp>
              <p:nvSpPr>
                <p:cNvPr id="51" name="矩形: 圆角 50">
                  <a:extLst>
                    <a:ext uri="{FF2B5EF4-FFF2-40B4-BE49-F238E27FC236}">
                      <a16:creationId xmlns:a16="http://schemas.microsoft.com/office/drawing/2014/main" id="{65AB34E8-E2E4-60B2-E37C-4E445A5F4980}"/>
                    </a:ext>
                  </a:extLst>
                </p:cNvPr>
                <p:cNvSpPr/>
                <p:nvPr/>
              </p:nvSpPr>
              <p:spPr>
                <a:xfrm>
                  <a:off x="6156034" y="4696691"/>
                  <a:ext cx="3611420" cy="378687"/>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Websocket </a:t>
                  </a:r>
                  <a:r>
                    <a:rPr lang="zh-CN" altLang="en-US" sz="800" b="1" dirty="0">
                      <a:solidFill>
                        <a:schemeClr val="tx1"/>
                      </a:solidFill>
                    </a:rPr>
                    <a:t>服务端</a:t>
                  </a:r>
                </a:p>
              </p:txBody>
            </p:sp>
            <p:sp>
              <p:nvSpPr>
                <p:cNvPr id="52" name="矩形: 圆角 51">
                  <a:extLst>
                    <a:ext uri="{FF2B5EF4-FFF2-40B4-BE49-F238E27FC236}">
                      <a16:creationId xmlns:a16="http://schemas.microsoft.com/office/drawing/2014/main" id="{B290B6DA-C077-0D79-E679-F83218D2A8AD}"/>
                    </a:ext>
                  </a:extLst>
                </p:cNvPr>
                <p:cNvSpPr/>
                <p:nvPr/>
              </p:nvSpPr>
              <p:spPr>
                <a:xfrm>
                  <a:off x="6156034" y="5218542"/>
                  <a:ext cx="3611420" cy="378687"/>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Kafka producer</a:t>
                  </a:r>
                  <a:endParaRPr lang="zh-CN" altLang="en-US" sz="800" b="1" dirty="0">
                    <a:solidFill>
                      <a:schemeClr val="tx1"/>
                    </a:solidFill>
                  </a:endParaRPr>
                </a:p>
              </p:txBody>
            </p:sp>
            <p:sp>
              <p:nvSpPr>
                <p:cNvPr id="53" name="流程图: 磁盘 52">
                  <a:extLst>
                    <a:ext uri="{FF2B5EF4-FFF2-40B4-BE49-F238E27FC236}">
                      <a16:creationId xmlns:a16="http://schemas.microsoft.com/office/drawing/2014/main" id="{C66818EC-C124-690F-35D7-372BFDC0E6E8}"/>
                    </a:ext>
                  </a:extLst>
                </p:cNvPr>
                <p:cNvSpPr/>
                <p:nvPr/>
              </p:nvSpPr>
              <p:spPr>
                <a:xfrm>
                  <a:off x="3437594" y="4996872"/>
                  <a:ext cx="508000" cy="46181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DB2</a:t>
                  </a:r>
                  <a:endParaRPr lang="zh-CN" altLang="en-US" sz="800" dirty="0"/>
                </a:p>
              </p:txBody>
            </p:sp>
            <p:sp>
              <p:nvSpPr>
                <p:cNvPr id="54" name="流程图: 磁盘 53">
                  <a:extLst>
                    <a:ext uri="{FF2B5EF4-FFF2-40B4-BE49-F238E27FC236}">
                      <a16:creationId xmlns:a16="http://schemas.microsoft.com/office/drawing/2014/main" id="{507D3B1E-C37A-B974-D35A-AC8648A1178A}"/>
                    </a:ext>
                  </a:extLst>
                </p:cNvPr>
                <p:cNvSpPr/>
                <p:nvPr/>
              </p:nvSpPr>
              <p:spPr>
                <a:xfrm>
                  <a:off x="4113515" y="4996872"/>
                  <a:ext cx="508000" cy="46181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t>DB3</a:t>
                  </a:r>
                  <a:endParaRPr lang="zh-CN" altLang="en-US" sz="800" dirty="0"/>
                </a:p>
              </p:txBody>
            </p:sp>
            <p:sp>
              <p:nvSpPr>
                <p:cNvPr id="55" name="文本框 54">
                  <a:extLst>
                    <a:ext uri="{FF2B5EF4-FFF2-40B4-BE49-F238E27FC236}">
                      <a16:creationId xmlns:a16="http://schemas.microsoft.com/office/drawing/2014/main" id="{A71C50EA-EE95-37E5-47ED-384910417A21}"/>
                    </a:ext>
                  </a:extLst>
                </p:cNvPr>
                <p:cNvSpPr txBox="1"/>
                <p:nvPr/>
              </p:nvSpPr>
              <p:spPr>
                <a:xfrm>
                  <a:off x="2403373" y="4712128"/>
                  <a:ext cx="1432394" cy="252354"/>
                </a:xfrm>
                <a:prstGeom prst="rect">
                  <a:avLst/>
                </a:prstGeom>
                <a:noFill/>
              </p:spPr>
              <p:txBody>
                <a:bodyPr wrap="square" rtlCol="0">
                  <a:spAutoFit/>
                </a:bodyPr>
                <a:lstStyle/>
                <a:p>
                  <a:r>
                    <a:rPr lang="zh-CN" altLang="en-US" sz="800" b="1" dirty="0"/>
                    <a:t>时序数据库</a:t>
                  </a:r>
                  <a:r>
                    <a:rPr lang="en-US" altLang="zh-CN" sz="800" b="1" dirty="0"/>
                    <a:t>IoTDB</a:t>
                  </a:r>
                  <a:endParaRPr lang="zh-CN" altLang="en-US" sz="800" b="1" dirty="0"/>
                </a:p>
              </p:txBody>
            </p:sp>
          </p:grpSp>
          <p:sp>
            <p:nvSpPr>
              <p:cNvPr id="20" name="矩形 19">
                <a:extLst>
                  <a:ext uri="{FF2B5EF4-FFF2-40B4-BE49-F238E27FC236}">
                    <a16:creationId xmlns:a16="http://schemas.microsoft.com/office/drawing/2014/main" id="{EBF83ACB-BE1A-E6F4-8A52-6858499CB0E5}"/>
                  </a:ext>
                </a:extLst>
              </p:cNvPr>
              <p:cNvSpPr/>
              <p:nvPr/>
            </p:nvSpPr>
            <p:spPr>
              <a:xfrm>
                <a:off x="7592214" y="1885503"/>
                <a:ext cx="868365" cy="2008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登录注册</a:t>
                </a:r>
              </a:p>
            </p:txBody>
          </p:sp>
          <p:sp>
            <p:nvSpPr>
              <p:cNvPr id="22" name="矩形 21">
                <a:extLst>
                  <a:ext uri="{FF2B5EF4-FFF2-40B4-BE49-F238E27FC236}">
                    <a16:creationId xmlns:a16="http://schemas.microsoft.com/office/drawing/2014/main" id="{3C33BF9D-3B3C-A9AF-E0B2-3BC704E0B2BD}"/>
                  </a:ext>
                </a:extLst>
              </p:cNvPr>
              <p:cNvSpPr/>
              <p:nvPr/>
            </p:nvSpPr>
            <p:spPr>
              <a:xfrm>
                <a:off x="8744165" y="1885503"/>
                <a:ext cx="868365" cy="2008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rPr>
                  <a:t>页面</a:t>
                </a:r>
                <a:r>
                  <a:rPr lang="en-US" altLang="zh-CN" sz="800" dirty="0">
                    <a:solidFill>
                      <a:schemeClr val="tx1"/>
                    </a:solidFill>
                  </a:rPr>
                  <a:t>UI</a:t>
                </a:r>
                <a:endParaRPr lang="zh-CN" altLang="en-US" sz="800" dirty="0">
                  <a:solidFill>
                    <a:schemeClr val="tx1"/>
                  </a:solidFill>
                </a:endParaRPr>
              </a:p>
            </p:txBody>
          </p:sp>
          <p:sp>
            <p:nvSpPr>
              <p:cNvPr id="23" name="矩形 22">
                <a:extLst>
                  <a:ext uri="{FF2B5EF4-FFF2-40B4-BE49-F238E27FC236}">
                    <a16:creationId xmlns:a16="http://schemas.microsoft.com/office/drawing/2014/main" id="{797E5855-0644-C55E-216F-BA0B27AE676A}"/>
                  </a:ext>
                </a:extLst>
              </p:cNvPr>
              <p:cNvSpPr/>
              <p:nvPr/>
            </p:nvSpPr>
            <p:spPr>
              <a:xfrm>
                <a:off x="6481947" y="2201846"/>
                <a:ext cx="868365" cy="2124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Restful</a:t>
                </a:r>
                <a:r>
                  <a:rPr lang="zh-CN" altLang="en-US" sz="800" dirty="0">
                    <a:solidFill>
                      <a:schemeClr val="tx1"/>
                    </a:solidFill>
                  </a:rPr>
                  <a:t>接口</a:t>
                </a:r>
              </a:p>
            </p:txBody>
          </p:sp>
          <p:sp>
            <p:nvSpPr>
              <p:cNvPr id="24" name="矩形 23">
                <a:extLst>
                  <a:ext uri="{FF2B5EF4-FFF2-40B4-BE49-F238E27FC236}">
                    <a16:creationId xmlns:a16="http://schemas.microsoft.com/office/drawing/2014/main" id="{F1EC75BB-9D4A-CDC9-1F28-5D43937AFE59}"/>
                  </a:ext>
                </a:extLst>
              </p:cNvPr>
              <p:cNvSpPr/>
              <p:nvPr/>
            </p:nvSpPr>
            <p:spPr>
              <a:xfrm>
                <a:off x="7614919" y="2208510"/>
                <a:ext cx="868365" cy="2124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RPC</a:t>
                </a:r>
                <a:r>
                  <a:rPr lang="zh-CN" altLang="en-US" sz="800" dirty="0">
                    <a:solidFill>
                      <a:schemeClr val="tx1"/>
                    </a:solidFill>
                  </a:rPr>
                  <a:t>接口</a:t>
                </a:r>
              </a:p>
            </p:txBody>
          </p:sp>
          <p:sp>
            <p:nvSpPr>
              <p:cNvPr id="25" name="流程图: 磁盘 24">
                <a:extLst>
                  <a:ext uri="{FF2B5EF4-FFF2-40B4-BE49-F238E27FC236}">
                    <a16:creationId xmlns:a16="http://schemas.microsoft.com/office/drawing/2014/main" id="{B333DA58-B5A7-BE72-1C4F-9C89645C45E7}"/>
                  </a:ext>
                </a:extLst>
              </p:cNvPr>
              <p:cNvSpPr/>
              <p:nvPr/>
            </p:nvSpPr>
            <p:spPr>
              <a:xfrm>
                <a:off x="8744164" y="2192761"/>
                <a:ext cx="857721" cy="261659"/>
              </a:xfrm>
              <a:prstGeom prst="flowChartMagneticDisk">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postgres</a:t>
                </a:r>
                <a:endParaRPr lang="zh-CN" altLang="en-US" sz="800" dirty="0">
                  <a:solidFill>
                    <a:schemeClr val="tx1"/>
                  </a:solidFill>
                </a:endParaRPr>
              </a:p>
            </p:txBody>
          </p:sp>
          <p:sp>
            <p:nvSpPr>
              <p:cNvPr id="26" name="矩形: 圆角 25">
                <a:extLst>
                  <a:ext uri="{FF2B5EF4-FFF2-40B4-BE49-F238E27FC236}">
                    <a16:creationId xmlns:a16="http://schemas.microsoft.com/office/drawing/2014/main" id="{DC07F912-A17B-7840-248C-451C6523761C}"/>
                  </a:ext>
                </a:extLst>
              </p:cNvPr>
              <p:cNvSpPr/>
              <p:nvPr/>
            </p:nvSpPr>
            <p:spPr>
              <a:xfrm>
                <a:off x="6220688" y="2618788"/>
                <a:ext cx="3611419" cy="29556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Kafka consumer</a:t>
                </a:r>
                <a:endParaRPr lang="zh-CN" altLang="en-US" sz="800" b="1" dirty="0">
                  <a:solidFill>
                    <a:schemeClr val="tx1"/>
                  </a:solidFill>
                </a:endParaRPr>
              </a:p>
            </p:txBody>
          </p:sp>
          <p:pic>
            <p:nvPicPr>
              <p:cNvPr id="27" name="图片 26">
                <a:extLst>
                  <a:ext uri="{FF2B5EF4-FFF2-40B4-BE49-F238E27FC236}">
                    <a16:creationId xmlns:a16="http://schemas.microsoft.com/office/drawing/2014/main" id="{20ECF82C-4EAE-A9B7-74B1-CC5D2011E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960" y="79030"/>
                <a:ext cx="1200318" cy="331993"/>
              </a:xfrm>
              <a:prstGeom prst="rect">
                <a:avLst/>
              </a:prstGeom>
            </p:spPr>
          </p:pic>
          <p:sp>
            <p:nvSpPr>
              <p:cNvPr id="28" name="矩形: 圆角 27">
                <a:extLst>
                  <a:ext uri="{FF2B5EF4-FFF2-40B4-BE49-F238E27FC236}">
                    <a16:creationId xmlns:a16="http://schemas.microsoft.com/office/drawing/2014/main" id="{6D65D247-7FEF-3A60-30D8-032169EC1A83}"/>
                  </a:ext>
                </a:extLst>
              </p:cNvPr>
              <p:cNvSpPr/>
              <p:nvPr/>
            </p:nvSpPr>
            <p:spPr>
              <a:xfrm>
                <a:off x="1758348" y="6232871"/>
                <a:ext cx="8701833" cy="54609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a:p>
            </p:txBody>
          </p:sp>
          <p:sp>
            <p:nvSpPr>
              <p:cNvPr id="29" name="矩形 28">
                <a:extLst>
                  <a:ext uri="{FF2B5EF4-FFF2-40B4-BE49-F238E27FC236}">
                    <a16:creationId xmlns:a16="http://schemas.microsoft.com/office/drawing/2014/main" id="{180E9680-AF5B-53C4-C1C5-3616BF61761D}"/>
                  </a:ext>
                </a:extLst>
              </p:cNvPr>
              <p:cNvSpPr/>
              <p:nvPr/>
            </p:nvSpPr>
            <p:spPr>
              <a:xfrm>
                <a:off x="3127165" y="6341039"/>
                <a:ext cx="1559004" cy="310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t>定时训练</a:t>
                </a:r>
              </a:p>
            </p:txBody>
          </p:sp>
          <p:sp>
            <p:nvSpPr>
              <p:cNvPr id="30" name="矩形 29">
                <a:extLst>
                  <a:ext uri="{FF2B5EF4-FFF2-40B4-BE49-F238E27FC236}">
                    <a16:creationId xmlns:a16="http://schemas.microsoft.com/office/drawing/2014/main" id="{15563FC9-0E02-F989-FF53-5FE8FFFF251B}"/>
                  </a:ext>
                </a:extLst>
              </p:cNvPr>
              <p:cNvSpPr/>
              <p:nvPr/>
            </p:nvSpPr>
            <p:spPr>
              <a:xfrm>
                <a:off x="5316498" y="6358492"/>
                <a:ext cx="1559004" cy="3105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t>模型实时异常检测</a:t>
                </a:r>
              </a:p>
            </p:txBody>
          </p:sp>
          <p:sp>
            <p:nvSpPr>
              <p:cNvPr id="31" name="矩形: 圆角 30">
                <a:extLst>
                  <a:ext uri="{FF2B5EF4-FFF2-40B4-BE49-F238E27FC236}">
                    <a16:creationId xmlns:a16="http://schemas.microsoft.com/office/drawing/2014/main" id="{D85F2D31-FC5A-6CEE-9041-F5B06A5560DD}"/>
                  </a:ext>
                </a:extLst>
              </p:cNvPr>
              <p:cNvSpPr/>
              <p:nvPr/>
            </p:nvSpPr>
            <p:spPr>
              <a:xfrm>
                <a:off x="6220688" y="5888181"/>
                <a:ext cx="4207165" cy="22291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rPr>
                  <a:t>Kafka consumer</a:t>
                </a:r>
                <a:endParaRPr lang="zh-CN" altLang="en-US" sz="800" b="1" dirty="0">
                  <a:solidFill>
                    <a:schemeClr val="tx1"/>
                  </a:solidFill>
                </a:endParaRPr>
              </a:p>
            </p:txBody>
          </p:sp>
          <p:sp>
            <p:nvSpPr>
              <p:cNvPr id="32" name="矩形: 圆角 31">
                <a:extLst>
                  <a:ext uri="{FF2B5EF4-FFF2-40B4-BE49-F238E27FC236}">
                    <a16:creationId xmlns:a16="http://schemas.microsoft.com/office/drawing/2014/main" id="{FBC31B09-3682-494C-A346-953FEBAAE2A4}"/>
                  </a:ext>
                </a:extLst>
              </p:cNvPr>
              <p:cNvSpPr/>
              <p:nvPr/>
            </p:nvSpPr>
            <p:spPr>
              <a:xfrm>
                <a:off x="1758349" y="5892192"/>
                <a:ext cx="4207165" cy="22291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历史数据预处理</a:t>
                </a:r>
              </a:p>
            </p:txBody>
          </p:sp>
          <p:sp>
            <p:nvSpPr>
              <p:cNvPr id="33" name="矩形 32">
                <a:extLst>
                  <a:ext uri="{FF2B5EF4-FFF2-40B4-BE49-F238E27FC236}">
                    <a16:creationId xmlns:a16="http://schemas.microsoft.com/office/drawing/2014/main" id="{BE872E5B-B950-4C6A-1D90-3402ABB8FF9B}"/>
                  </a:ext>
                </a:extLst>
              </p:cNvPr>
              <p:cNvSpPr/>
              <p:nvPr/>
            </p:nvSpPr>
            <p:spPr>
              <a:xfrm>
                <a:off x="7592214" y="6349631"/>
                <a:ext cx="1559004" cy="3105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dirty="0"/>
                  <a:t>异常通知</a:t>
                </a:r>
              </a:p>
            </p:txBody>
          </p:sp>
          <p:sp>
            <p:nvSpPr>
              <p:cNvPr id="34" name="文本框 33">
                <a:extLst>
                  <a:ext uri="{FF2B5EF4-FFF2-40B4-BE49-F238E27FC236}">
                    <a16:creationId xmlns:a16="http://schemas.microsoft.com/office/drawing/2014/main" id="{7C605F7C-4ABD-0737-2BAA-DA997411195B}"/>
                  </a:ext>
                </a:extLst>
              </p:cNvPr>
              <p:cNvSpPr txBox="1"/>
              <p:nvPr/>
            </p:nvSpPr>
            <p:spPr>
              <a:xfrm>
                <a:off x="1780639" y="6298024"/>
                <a:ext cx="1432394" cy="252354"/>
              </a:xfrm>
              <a:prstGeom prst="rect">
                <a:avLst/>
              </a:prstGeom>
              <a:noFill/>
            </p:spPr>
            <p:txBody>
              <a:bodyPr wrap="square" rtlCol="0">
                <a:spAutoFit/>
              </a:bodyPr>
              <a:lstStyle/>
              <a:p>
                <a:r>
                  <a:rPr lang="zh-CN" altLang="en-US" sz="800" b="1" dirty="0"/>
                  <a:t>异常检测</a:t>
                </a:r>
              </a:p>
            </p:txBody>
          </p:sp>
          <p:cxnSp>
            <p:nvCxnSpPr>
              <p:cNvPr id="35" name="直接箭头连接符 34">
                <a:extLst>
                  <a:ext uri="{FF2B5EF4-FFF2-40B4-BE49-F238E27FC236}">
                    <a16:creationId xmlns:a16="http://schemas.microsoft.com/office/drawing/2014/main" id="{749F946E-0157-2B20-95BE-89166924C3AE}"/>
                  </a:ext>
                </a:extLst>
              </p:cNvPr>
              <p:cNvCxnSpPr/>
              <p:nvPr/>
            </p:nvCxnSpPr>
            <p:spPr>
              <a:xfrm>
                <a:off x="8154590" y="479188"/>
                <a:ext cx="0" cy="369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EEED942-26A6-BD9F-1AFD-A665EA22B43D}"/>
                  </a:ext>
                </a:extLst>
              </p:cNvPr>
              <p:cNvCxnSpPr/>
              <p:nvPr/>
            </p:nvCxnSpPr>
            <p:spPr>
              <a:xfrm>
                <a:off x="3343563" y="479188"/>
                <a:ext cx="0" cy="369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FE3A330-41AA-648B-9C1C-054883EE1A22}"/>
                  </a:ext>
                </a:extLst>
              </p:cNvPr>
              <p:cNvSpPr txBox="1"/>
              <p:nvPr/>
            </p:nvSpPr>
            <p:spPr>
              <a:xfrm>
                <a:off x="2681365" y="507209"/>
                <a:ext cx="871612" cy="252354"/>
              </a:xfrm>
              <a:prstGeom prst="rect">
                <a:avLst/>
              </a:prstGeom>
              <a:noFill/>
            </p:spPr>
            <p:txBody>
              <a:bodyPr wrap="square" rtlCol="0">
                <a:spAutoFit/>
              </a:bodyPr>
              <a:lstStyle/>
              <a:p>
                <a:r>
                  <a:rPr lang="en-US" altLang="zh-CN" sz="800" dirty="0"/>
                  <a:t>Mqtt</a:t>
                </a:r>
                <a:r>
                  <a:rPr lang="zh-CN" altLang="en-US" sz="800" dirty="0"/>
                  <a:t>请求</a:t>
                </a:r>
              </a:p>
            </p:txBody>
          </p:sp>
          <p:sp>
            <p:nvSpPr>
              <p:cNvPr id="38" name="文本框 37">
                <a:extLst>
                  <a:ext uri="{FF2B5EF4-FFF2-40B4-BE49-F238E27FC236}">
                    <a16:creationId xmlns:a16="http://schemas.microsoft.com/office/drawing/2014/main" id="{097345C5-C265-AEE5-63E5-7D23DA4E3101}"/>
                  </a:ext>
                </a:extLst>
              </p:cNvPr>
              <p:cNvSpPr txBox="1"/>
              <p:nvPr/>
            </p:nvSpPr>
            <p:spPr>
              <a:xfrm>
                <a:off x="7535784" y="547271"/>
                <a:ext cx="871612" cy="252354"/>
              </a:xfrm>
              <a:prstGeom prst="rect">
                <a:avLst/>
              </a:prstGeom>
              <a:noFill/>
            </p:spPr>
            <p:txBody>
              <a:bodyPr wrap="square" rtlCol="0">
                <a:spAutoFit/>
              </a:bodyPr>
              <a:lstStyle/>
              <a:p>
                <a:r>
                  <a:rPr lang="en-US" altLang="zh-CN" sz="800" dirty="0"/>
                  <a:t>https</a:t>
                </a:r>
                <a:r>
                  <a:rPr lang="zh-CN" altLang="en-US" sz="800" dirty="0"/>
                  <a:t>请求</a:t>
                </a:r>
              </a:p>
            </p:txBody>
          </p:sp>
          <p:cxnSp>
            <p:nvCxnSpPr>
              <p:cNvPr id="39" name="直接箭头连接符 38">
                <a:extLst>
                  <a:ext uri="{FF2B5EF4-FFF2-40B4-BE49-F238E27FC236}">
                    <a16:creationId xmlns:a16="http://schemas.microsoft.com/office/drawing/2014/main" id="{90963FE0-73CD-DBEF-1894-D7AE355AFD06}"/>
                  </a:ext>
                </a:extLst>
              </p:cNvPr>
              <p:cNvCxnSpPr/>
              <p:nvPr/>
            </p:nvCxnSpPr>
            <p:spPr>
              <a:xfrm>
                <a:off x="4097993" y="2914352"/>
                <a:ext cx="0" cy="197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3344834-18B3-AEEB-E6C8-00811D763308}"/>
                  </a:ext>
                </a:extLst>
              </p:cNvPr>
              <p:cNvCxnSpPr>
                <a:endCxn id="26" idx="2"/>
              </p:cNvCxnSpPr>
              <p:nvPr/>
            </p:nvCxnSpPr>
            <p:spPr>
              <a:xfrm flipV="1">
                <a:off x="8036719" y="2914352"/>
                <a:ext cx="0" cy="197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A70AAAD-DD1C-E522-DBC4-9EC6175C8DE4}"/>
                  </a:ext>
                </a:extLst>
              </p:cNvPr>
              <p:cNvCxnSpPr>
                <a:endCxn id="32" idx="0"/>
              </p:cNvCxnSpPr>
              <p:nvPr/>
            </p:nvCxnSpPr>
            <p:spPr>
              <a:xfrm>
                <a:off x="3861932" y="5546013"/>
                <a:ext cx="0" cy="34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A4647DB-28D8-F9C4-27DF-0602DD8433FB}"/>
                  </a:ext>
                </a:extLst>
              </p:cNvPr>
              <p:cNvCxnSpPr/>
              <p:nvPr/>
            </p:nvCxnSpPr>
            <p:spPr>
              <a:xfrm>
                <a:off x="8210095" y="5518298"/>
                <a:ext cx="0" cy="34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50496C7-A453-BD54-15BC-C27169898DF8}"/>
                  </a:ext>
                </a:extLst>
              </p:cNvPr>
              <p:cNvSpPr txBox="1"/>
              <p:nvPr/>
            </p:nvSpPr>
            <p:spPr>
              <a:xfrm>
                <a:off x="1865318" y="3087937"/>
                <a:ext cx="362731" cy="2676970"/>
              </a:xfrm>
              <a:prstGeom prst="rect">
                <a:avLst/>
              </a:prstGeom>
              <a:noFill/>
            </p:spPr>
            <p:txBody>
              <a:bodyPr vert="eaVert" wrap="square" rtlCol="0">
                <a:spAutoFit/>
              </a:bodyPr>
              <a:lstStyle/>
              <a:p>
                <a:r>
                  <a:rPr lang="zh-CN" altLang="en-US" sz="800" b="1" dirty="0"/>
                  <a:t>云端服务</a:t>
                </a:r>
              </a:p>
            </p:txBody>
          </p:sp>
        </p:grpSp>
        <p:pic>
          <p:nvPicPr>
            <p:cNvPr id="10" name="图形 9" descr="用户">
              <a:extLst>
                <a:ext uri="{FF2B5EF4-FFF2-40B4-BE49-F238E27FC236}">
                  <a16:creationId xmlns:a16="http://schemas.microsoft.com/office/drawing/2014/main" id="{4C6AAB69-4D0A-80A0-6E16-51722E247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3286" y="949609"/>
              <a:ext cx="489961" cy="489961"/>
            </a:xfrm>
            <a:prstGeom prst="rect">
              <a:avLst/>
            </a:prstGeom>
          </p:spPr>
        </p:pic>
      </p:grpSp>
    </p:spTree>
    <p:extLst>
      <p:ext uri="{BB962C8B-B14F-4D97-AF65-F5344CB8AC3E}">
        <p14:creationId xmlns:p14="http://schemas.microsoft.com/office/powerpoint/2010/main" val="153896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BA8EF-53B0-ED08-E161-698DA31188B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55DFF39-8DE5-8017-1095-B3C67CD3E37D}"/>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A558BEA5-3C86-87BF-7298-6D1863469B08}"/>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A89B2B75-C30F-4027-BF0B-B0B7E4646428}"/>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95E5FFAB-97E8-53C9-6D51-BC2A0749018D}"/>
                </a:ext>
              </a:extLst>
            </p:cNvPr>
            <p:cNvSpPr txBox="1"/>
            <p:nvPr/>
          </p:nvSpPr>
          <p:spPr>
            <a:xfrm>
              <a:off x="116546" y="63809"/>
              <a:ext cx="4575746" cy="369332"/>
            </a:xfrm>
            <a:prstGeom prst="rect">
              <a:avLst/>
            </a:prstGeom>
            <a:noFill/>
          </p:spPr>
          <p:txBody>
            <a:bodyPr wrap="square">
              <a:spAutoFit/>
            </a:bodyPr>
            <a:lstStyle/>
            <a:p>
              <a:r>
                <a:rPr lang="zh-CN" altLang="en-US" dirty="0"/>
                <a:t>系统设计和实现</a:t>
              </a:r>
            </a:p>
          </p:txBody>
        </p:sp>
      </p:grpSp>
      <p:pic>
        <p:nvPicPr>
          <p:cNvPr id="5" name="图片 4">
            <a:extLst>
              <a:ext uri="{FF2B5EF4-FFF2-40B4-BE49-F238E27FC236}">
                <a16:creationId xmlns:a16="http://schemas.microsoft.com/office/drawing/2014/main" id="{BF28DD53-3BEF-5E63-6358-FE29753CE9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8686" y="1700530"/>
            <a:ext cx="5400040" cy="3456940"/>
          </a:xfrm>
          <a:prstGeom prst="rect">
            <a:avLst/>
          </a:prstGeom>
          <a:noFill/>
          <a:ln>
            <a:noFill/>
          </a:ln>
        </p:spPr>
      </p:pic>
      <p:pic>
        <p:nvPicPr>
          <p:cNvPr id="7" name="图片 6">
            <a:extLst>
              <a:ext uri="{FF2B5EF4-FFF2-40B4-BE49-F238E27FC236}">
                <a16:creationId xmlns:a16="http://schemas.microsoft.com/office/drawing/2014/main" id="{B813B84F-08C2-F64A-FEB6-DB6A12424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473" y="570818"/>
            <a:ext cx="3757820" cy="2858182"/>
          </a:xfrm>
          <a:prstGeom prst="rect">
            <a:avLst/>
          </a:prstGeom>
        </p:spPr>
      </p:pic>
      <p:pic>
        <p:nvPicPr>
          <p:cNvPr id="8" name="图片 7">
            <a:extLst>
              <a:ext uri="{FF2B5EF4-FFF2-40B4-BE49-F238E27FC236}">
                <a16:creationId xmlns:a16="http://schemas.microsoft.com/office/drawing/2014/main" id="{5FEF1BF0-1641-EEEA-BE1D-85A526BF2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2966" y="3451467"/>
            <a:ext cx="3477327" cy="3406533"/>
          </a:xfrm>
          <a:prstGeom prst="rect">
            <a:avLst/>
          </a:prstGeom>
        </p:spPr>
      </p:pic>
      <p:sp>
        <p:nvSpPr>
          <p:cNvPr id="10" name="文本框 9">
            <a:extLst>
              <a:ext uri="{FF2B5EF4-FFF2-40B4-BE49-F238E27FC236}">
                <a16:creationId xmlns:a16="http://schemas.microsoft.com/office/drawing/2014/main" id="{76AD4EE2-E508-548D-6C61-C5AD66374B63}"/>
              </a:ext>
            </a:extLst>
          </p:cNvPr>
          <p:cNvSpPr txBox="1"/>
          <p:nvPr/>
        </p:nvSpPr>
        <p:spPr>
          <a:xfrm>
            <a:off x="1001598" y="731923"/>
            <a:ext cx="6094428" cy="369332"/>
          </a:xfrm>
          <a:prstGeom prst="rect">
            <a:avLst/>
          </a:prstGeom>
          <a:noFill/>
        </p:spPr>
        <p:txBody>
          <a:bodyPr wrap="square">
            <a:spAutoFit/>
          </a:bodyPr>
          <a:lstStyle/>
          <a:p>
            <a:r>
              <a:rPr lang="zh-CN" altLang="en-US" sz="1800" b="1" dirty="0">
                <a:latin typeface="+mj-lt"/>
              </a:rPr>
              <a:t>车辆异常检测系统功能流程图</a:t>
            </a:r>
            <a:endParaRPr lang="zh-CN" altLang="en-US" dirty="0"/>
          </a:p>
        </p:txBody>
      </p:sp>
    </p:spTree>
    <p:extLst>
      <p:ext uri="{BB962C8B-B14F-4D97-AF65-F5344CB8AC3E}">
        <p14:creationId xmlns:p14="http://schemas.microsoft.com/office/powerpoint/2010/main" val="338182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A9B6-9352-3007-4667-3EB2BD104469}"/>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2701D89-46E0-8DBB-FABB-B1D5A607ECE3}"/>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8F4157A7-1AE4-7E19-C267-103EA1FE3489}"/>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F0206F63-D66F-509F-D9BA-C7C9FC6B7E2C}"/>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7B376E6-45BA-CA5A-670B-04594F7DAD3B}"/>
                </a:ext>
              </a:extLst>
            </p:cNvPr>
            <p:cNvSpPr txBox="1"/>
            <p:nvPr/>
          </p:nvSpPr>
          <p:spPr>
            <a:xfrm>
              <a:off x="116546" y="63809"/>
              <a:ext cx="4575746" cy="369332"/>
            </a:xfrm>
            <a:prstGeom prst="rect">
              <a:avLst/>
            </a:prstGeom>
            <a:noFill/>
          </p:spPr>
          <p:txBody>
            <a:bodyPr wrap="square">
              <a:spAutoFit/>
            </a:bodyPr>
            <a:lstStyle/>
            <a:p>
              <a:r>
                <a:rPr lang="zh-CN" altLang="en-US" dirty="0"/>
                <a:t>研究结论与展望</a:t>
              </a:r>
            </a:p>
          </p:txBody>
        </p:sp>
      </p:grpSp>
      <p:pic>
        <p:nvPicPr>
          <p:cNvPr id="9" name="图片 8" descr="图表, 折线图, 直方图&#10;&#10;描述已自动生成">
            <a:extLst>
              <a:ext uri="{FF2B5EF4-FFF2-40B4-BE49-F238E27FC236}">
                <a16:creationId xmlns:a16="http://schemas.microsoft.com/office/drawing/2014/main" id="{BB9D873A-6F6F-6349-4171-41550198F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970" y="908680"/>
            <a:ext cx="6320888" cy="2530139"/>
          </a:xfrm>
          <a:prstGeom prst="rect">
            <a:avLst/>
          </a:prstGeom>
        </p:spPr>
      </p:pic>
      <p:pic>
        <p:nvPicPr>
          <p:cNvPr id="11" name="图片 10">
            <a:extLst>
              <a:ext uri="{FF2B5EF4-FFF2-40B4-BE49-F238E27FC236}">
                <a16:creationId xmlns:a16="http://schemas.microsoft.com/office/drawing/2014/main" id="{6EAB8249-9E17-379E-5FFB-4E1F0D32F5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141" y="3825883"/>
            <a:ext cx="6325717" cy="2530138"/>
          </a:xfrm>
          <a:prstGeom prst="rect">
            <a:avLst/>
          </a:prstGeom>
          <a:noFill/>
          <a:ln>
            <a:noFill/>
          </a:ln>
        </p:spPr>
      </p:pic>
      <p:sp>
        <p:nvSpPr>
          <p:cNvPr id="12" name="文本框 11">
            <a:extLst>
              <a:ext uri="{FF2B5EF4-FFF2-40B4-BE49-F238E27FC236}">
                <a16:creationId xmlns:a16="http://schemas.microsoft.com/office/drawing/2014/main" id="{B5F9C3D3-8EAD-BB40-845B-4944A11D8B53}"/>
              </a:ext>
            </a:extLst>
          </p:cNvPr>
          <p:cNvSpPr txBox="1"/>
          <p:nvPr/>
        </p:nvSpPr>
        <p:spPr>
          <a:xfrm>
            <a:off x="405531" y="724014"/>
            <a:ext cx="1251408" cy="369332"/>
          </a:xfrm>
          <a:prstGeom prst="rect">
            <a:avLst/>
          </a:prstGeom>
          <a:noFill/>
        </p:spPr>
        <p:txBody>
          <a:bodyPr wrap="square">
            <a:spAutoFit/>
          </a:bodyPr>
          <a:lstStyle/>
          <a:p>
            <a:r>
              <a:rPr lang="zh-CN" altLang="en-US" sz="1800" b="1" dirty="0">
                <a:latin typeface="+mj-lt"/>
              </a:rPr>
              <a:t>模型比较</a:t>
            </a:r>
            <a:endParaRPr lang="zh-CN" altLang="en-US" dirty="0"/>
          </a:p>
        </p:txBody>
      </p:sp>
    </p:spTree>
    <p:extLst>
      <p:ext uri="{BB962C8B-B14F-4D97-AF65-F5344CB8AC3E}">
        <p14:creationId xmlns:p14="http://schemas.microsoft.com/office/powerpoint/2010/main" val="134862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C5E20-800D-5585-ADB5-FE1D81977C5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4725EB7-04CA-5D75-0EF2-984FD71A0F2C}"/>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3F14355F-DAF1-33FA-F41C-3C05BE95D2EA}"/>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4A330CDE-8848-1B1A-EF4C-8A372071B8D3}"/>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DD6B6009-62CB-E257-496D-01E1071CE379}"/>
                </a:ext>
              </a:extLst>
            </p:cNvPr>
            <p:cNvSpPr txBox="1"/>
            <p:nvPr/>
          </p:nvSpPr>
          <p:spPr>
            <a:xfrm>
              <a:off x="116546" y="63809"/>
              <a:ext cx="4575746" cy="369332"/>
            </a:xfrm>
            <a:prstGeom prst="rect">
              <a:avLst/>
            </a:prstGeom>
            <a:noFill/>
          </p:spPr>
          <p:txBody>
            <a:bodyPr wrap="square">
              <a:spAutoFit/>
            </a:bodyPr>
            <a:lstStyle/>
            <a:p>
              <a:r>
                <a:rPr lang="zh-CN" altLang="en-US" dirty="0"/>
                <a:t>系统设计和实现</a:t>
              </a:r>
            </a:p>
          </p:txBody>
        </p:sp>
      </p:grpSp>
      <p:sp>
        <p:nvSpPr>
          <p:cNvPr id="5" name="文本框 4">
            <a:extLst>
              <a:ext uri="{FF2B5EF4-FFF2-40B4-BE49-F238E27FC236}">
                <a16:creationId xmlns:a16="http://schemas.microsoft.com/office/drawing/2014/main" id="{44CCC84C-F8AD-D4F1-35ED-ED9DF99BAA99}"/>
              </a:ext>
            </a:extLst>
          </p:cNvPr>
          <p:cNvSpPr txBox="1"/>
          <p:nvPr/>
        </p:nvSpPr>
        <p:spPr>
          <a:xfrm>
            <a:off x="388469" y="570818"/>
            <a:ext cx="4375798" cy="369332"/>
          </a:xfrm>
          <a:prstGeom prst="rect">
            <a:avLst/>
          </a:prstGeom>
          <a:noFill/>
        </p:spPr>
        <p:txBody>
          <a:bodyPr wrap="square" rtlCol="0">
            <a:spAutoFit/>
          </a:bodyPr>
          <a:lstStyle/>
          <a:p>
            <a:r>
              <a:rPr lang="zh-CN" altLang="en-US" b="1" dirty="0">
                <a:latin typeface="+mj-lt"/>
              </a:rPr>
              <a:t>车辆异常检测系统</a:t>
            </a:r>
            <a:r>
              <a:rPr lang="en-US" altLang="zh-CN" b="1" dirty="0">
                <a:latin typeface="+mj-lt"/>
              </a:rPr>
              <a:t>UI</a:t>
            </a:r>
            <a:endParaRPr lang="zh-CN" altLang="en-US" b="1" dirty="0">
              <a:latin typeface="+mj-lt"/>
            </a:endParaRPr>
          </a:p>
        </p:txBody>
      </p:sp>
      <p:pic>
        <p:nvPicPr>
          <p:cNvPr id="7" name="图片 6">
            <a:extLst>
              <a:ext uri="{FF2B5EF4-FFF2-40B4-BE49-F238E27FC236}">
                <a16:creationId xmlns:a16="http://schemas.microsoft.com/office/drawing/2014/main" id="{66413346-5A1B-24CD-0172-2E5740F9AB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635" y="1001077"/>
            <a:ext cx="5400040" cy="2817495"/>
          </a:xfrm>
          <a:prstGeom prst="rect">
            <a:avLst/>
          </a:prstGeom>
          <a:noFill/>
          <a:ln>
            <a:noFill/>
          </a:ln>
        </p:spPr>
      </p:pic>
      <p:pic>
        <p:nvPicPr>
          <p:cNvPr id="8" name="图片 7">
            <a:extLst>
              <a:ext uri="{FF2B5EF4-FFF2-40B4-BE49-F238E27FC236}">
                <a16:creationId xmlns:a16="http://schemas.microsoft.com/office/drawing/2014/main" id="{421C4E24-D7B7-631D-3FA3-C2493811AD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2823" y="1275714"/>
            <a:ext cx="5337810" cy="2268220"/>
          </a:xfrm>
          <a:prstGeom prst="rect">
            <a:avLst/>
          </a:prstGeom>
          <a:noFill/>
          <a:ln>
            <a:noFill/>
          </a:ln>
        </p:spPr>
      </p:pic>
      <p:pic>
        <p:nvPicPr>
          <p:cNvPr id="9" name="图片 8" descr="IMG_256">
            <a:extLst>
              <a:ext uri="{FF2B5EF4-FFF2-40B4-BE49-F238E27FC236}">
                <a16:creationId xmlns:a16="http://schemas.microsoft.com/office/drawing/2014/main" id="{77851E2F-6F92-9252-ED60-0D2C4D6B0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635" y="3988515"/>
            <a:ext cx="5037851" cy="2829959"/>
          </a:xfrm>
          <a:prstGeom prst="rect">
            <a:avLst/>
          </a:prstGeom>
          <a:noFill/>
          <a:ln w="9525">
            <a:noFill/>
          </a:ln>
        </p:spPr>
      </p:pic>
      <p:pic>
        <p:nvPicPr>
          <p:cNvPr id="10" name="图片 9">
            <a:extLst>
              <a:ext uri="{FF2B5EF4-FFF2-40B4-BE49-F238E27FC236}">
                <a16:creationId xmlns:a16="http://schemas.microsoft.com/office/drawing/2014/main" id="{CDAEA28D-6FAA-E79F-AD36-3F92A0402F9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0483" y="4047515"/>
            <a:ext cx="5400040" cy="2661285"/>
          </a:xfrm>
          <a:prstGeom prst="rect">
            <a:avLst/>
          </a:prstGeom>
          <a:noFill/>
          <a:ln>
            <a:noFill/>
          </a:ln>
        </p:spPr>
      </p:pic>
    </p:spTree>
    <p:extLst>
      <p:ext uri="{BB962C8B-B14F-4D97-AF65-F5344CB8AC3E}">
        <p14:creationId xmlns:p14="http://schemas.microsoft.com/office/powerpoint/2010/main" val="325346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101CB-9F95-6610-E6F3-082F6AC889AB}"/>
            </a:ext>
          </a:extLst>
        </p:cNvPr>
        <p:cNvGrpSpPr/>
        <p:nvPr/>
      </p:nvGrpSpPr>
      <p:grpSpPr>
        <a:xfrm>
          <a:off x="0" y="0"/>
          <a:ext cx="0" cy="0"/>
          <a:chOff x="0" y="0"/>
          <a:chExt cx="0" cy="0"/>
        </a:xfrm>
      </p:grpSpPr>
      <p:sp>
        <p:nvSpPr>
          <p:cNvPr id="16" name="文本框 15">
            <a:extLst>
              <a:ext uri="{FF2B5EF4-FFF2-40B4-BE49-F238E27FC236}">
                <a16:creationId xmlns:a16="http://schemas.microsoft.com/office/drawing/2014/main" id="{2E7F91E5-91AC-7547-6750-A4853788C8C8}"/>
              </a:ext>
            </a:extLst>
          </p:cNvPr>
          <p:cNvSpPr txBox="1"/>
          <p:nvPr/>
        </p:nvSpPr>
        <p:spPr>
          <a:xfrm>
            <a:off x="2090719" y="3977846"/>
            <a:ext cx="3193747" cy="2047519"/>
          </a:xfrm>
          <a:prstGeom prst="rect">
            <a:avLst/>
          </a:prstGeom>
          <a:solidFill>
            <a:schemeClr val="accent3">
              <a:lumMod val="60000"/>
              <a:lumOff val="40000"/>
            </a:schemeClr>
          </a:solidFill>
          <a:ln w="25400" cmpd="sng">
            <a:noFill/>
            <a:miter lim="800000"/>
            <a:headEnd/>
            <a:tailEnd/>
          </a:ln>
        </p:spPr>
        <p:txBody>
          <a:bodyPr anchor="ctr"/>
          <a:lstStyle>
            <a:defPPr>
              <a:defRPr lang="de-DE"/>
            </a:defPPr>
            <a:lvl1pPr marR="0" lvl="0" indent="0" algn="ctr" fontAlgn="ctr">
              <a:lnSpc>
                <a:spcPct val="100000"/>
              </a:lnSpc>
              <a:spcBef>
                <a:spcPts val="0"/>
              </a:spcBef>
              <a:spcAft>
                <a:spcPts val="0"/>
              </a:spcAft>
              <a:buClr>
                <a:srgbClr val="FF0000"/>
              </a:buClr>
              <a:buSzPct val="70000"/>
              <a:buFont typeface="Wingdings" panose="05000000000000000000" pitchFamily="2" charset="2"/>
              <a:buChar char="u"/>
              <a:tabLst>
                <a:tab pos="723900" algn="l"/>
                <a:tab pos="1447800" algn="l"/>
              </a:tabLst>
              <a:defRPr kumimoji="0" sz="1600" b="0" i="0" u="none" strike="noStrike" kern="0" cap="none" spc="0" normalizeH="0" baseline="0">
                <a:ln>
                  <a:noFill/>
                </a:ln>
                <a:solidFill>
                  <a:prstClr val="white"/>
                </a:solidFill>
                <a:effectLst/>
                <a:uLnTx/>
                <a:uFillTx/>
                <a:latin typeface="Arial" panose="020B0604020202020204" pitchFamily="34" charset="0"/>
                <a:ea typeface="微软雅黑" panose="020B0503020204020204" pitchFamily="34" charset="-122"/>
                <a:cs typeface="+mn-ea"/>
              </a:defRPr>
            </a:lvl1pPr>
          </a:lstStyle>
          <a:p>
            <a:pPr>
              <a:buNone/>
            </a:pPr>
            <a:endParaRPr lang="zh-CN" altLang="en-US" dirty="0"/>
          </a:p>
        </p:txBody>
      </p:sp>
      <p:sp>
        <p:nvSpPr>
          <p:cNvPr id="15" name="文本框 14">
            <a:extLst>
              <a:ext uri="{FF2B5EF4-FFF2-40B4-BE49-F238E27FC236}">
                <a16:creationId xmlns:a16="http://schemas.microsoft.com/office/drawing/2014/main" id="{A2B3F294-B794-E522-5A0C-A28BE5D17E2B}"/>
              </a:ext>
            </a:extLst>
          </p:cNvPr>
          <p:cNvSpPr txBox="1"/>
          <p:nvPr/>
        </p:nvSpPr>
        <p:spPr>
          <a:xfrm>
            <a:off x="2090719" y="1113083"/>
            <a:ext cx="3193747" cy="2315917"/>
          </a:xfrm>
          <a:prstGeom prst="rect">
            <a:avLst/>
          </a:prstGeom>
          <a:solidFill>
            <a:schemeClr val="accent3">
              <a:lumMod val="60000"/>
              <a:lumOff val="40000"/>
            </a:schemeClr>
          </a:solidFill>
          <a:ln w="25400" cmpd="sng">
            <a:noFill/>
            <a:miter lim="800000"/>
            <a:headEnd/>
            <a:tailEnd/>
          </a:ln>
        </p:spPr>
        <p:txBody>
          <a:bodyPr anchor="ctr"/>
          <a:lstStyle>
            <a:defPPr>
              <a:defRPr lang="de-DE"/>
            </a:defPPr>
            <a:lvl1pPr marR="0" lvl="0" indent="0" algn="ctr" fontAlgn="ctr">
              <a:lnSpc>
                <a:spcPct val="100000"/>
              </a:lnSpc>
              <a:spcBef>
                <a:spcPts val="0"/>
              </a:spcBef>
              <a:spcAft>
                <a:spcPts val="0"/>
              </a:spcAft>
              <a:buClr>
                <a:srgbClr val="FF0000"/>
              </a:buClr>
              <a:buSzPct val="70000"/>
              <a:buFont typeface="Wingdings" panose="05000000000000000000" pitchFamily="2" charset="2"/>
              <a:buChar char="u"/>
              <a:tabLst>
                <a:tab pos="723900" algn="l"/>
                <a:tab pos="1447800" algn="l"/>
              </a:tabLst>
              <a:defRPr kumimoji="0" sz="1600" b="0" i="0" u="none" strike="noStrike" kern="0" cap="none" spc="0" normalizeH="0" baseline="0">
                <a:ln>
                  <a:noFill/>
                </a:ln>
                <a:solidFill>
                  <a:prstClr val="white"/>
                </a:solidFill>
                <a:effectLst/>
                <a:uLnTx/>
                <a:uFillTx/>
                <a:latin typeface="Arial" panose="020B0604020202020204" pitchFamily="34" charset="0"/>
                <a:ea typeface="微软雅黑" panose="020B0503020204020204" pitchFamily="34" charset="-122"/>
                <a:cs typeface="+mn-ea"/>
              </a:defRPr>
            </a:lvl1pPr>
          </a:lstStyle>
          <a:p>
            <a:pPr>
              <a:buNone/>
            </a:pPr>
            <a:endParaRPr lang="zh-CN" altLang="en-US" dirty="0"/>
          </a:p>
        </p:txBody>
      </p:sp>
      <p:pic>
        <p:nvPicPr>
          <p:cNvPr id="3" name="图片 2">
            <a:extLst>
              <a:ext uri="{FF2B5EF4-FFF2-40B4-BE49-F238E27FC236}">
                <a16:creationId xmlns:a16="http://schemas.microsoft.com/office/drawing/2014/main" id="{B6370085-C3CE-A0AE-1175-FA533B067A60}"/>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71B4D151-1923-9852-EEB9-D364D2A47707}"/>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E6CF96E8-BED6-A5D5-1764-3CDA47D1880B}"/>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979BFA50-BB85-9310-ECB9-D340DBFEF4FF}"/>
                </a:ext>
              </a:extLst>
            </p:cNvPr>
            <p:cNvSpPr txBox="1"/>
            <p:nvPr/>
          </p:nvSpPr>
          <p:spPr>
            <a:xfrm>
              <a:off x="116546" y="63809"/>
              <a:ext cx="4575746" cy="369332"/>
            </a:xfrm>
            <a:prstGeom prst="rect">
              <a:avLst/>
            </a:prstGeom>
            <a:noFill/>
          </p:spPr>
          <p:txBody>
            <a:bodyPr wrap="square">
              <a:spAutoFit/>
            </a:bodyPr>
            <a:lstStyle/>
            <a:p>
              <a:pPr marL="0" algn="l" rtl="0" eaLnBrk="1" latinLnBrk="0" hangingPunct="1"/>
              <a:r>
                <a:rPr lang="zh-CN" altLang="zh-CN" sz="1800" kern="1200" dirty="0">
                  <a:solidFill>
                    <a:srgbClr val="000000"/>
                  </a:solidFill>
                  <a:effectLst/>
                  <a:latin typeface="等线" panose="02010600030101010101" pitchFamily="2" charset="-122"/>
                  <a:ea typeface="等线" panose="02010600030101010101" pitchFamily="2" charset="-122"/>
                  <a:cs typeface="+mn-cs"/>
                </a:rPr>
                <a:t>系统设计和实现</a:t>
              </a:r>
              <a:endParaRPr lang="zh-CN" altLang="zh-CN" dirty="0">
                <a:effectLst/>
              </a:endParaRPr>
            </a:p>
          </p:txBody>
        </p:sp>
      </p:grpSp>
      <p:pic>
        <p:nvPicPr>
          <p:cNvPr id="5" name="图片 4" descr="汽车的引擎&#10;&#10;中度可信度描述已自动生成">
            <a:extLst>
              <a:ext uri="{FF2B5EF4-FFF2-40B4-BE49-F238E27FC236}">
                <a16:creationId xmlns:a16="http://schemas.microsoft.com/office/drawing/2014/main" id="{D7C6AAE7-9D96-8992-86F6-033DE18507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4305" y="1625655"/>
            <a:ext cx="3193747" cy="4258329"/>
          </a:xfrm>
          <a:prstGeom prst="rect">
            <a:avLst/>
          </a:prstGeom>
        </p:spPr>
      </p:pic>
      <p:pic>
        <p:nvPicPr>
          <p:cNvPr id="13" name="图片 12">
            <a:extLst>
              <a:ext uri="{FF2B5EF4-FFF2-40B4-BE49-F238E27FC236}">
                <a16:creationId xmlns:a16="http://schemas.microsoft.com/office/drawing/2014/main" id="{5724BCB2-1507-2C30-DEFD-B9E627A79C96}"/>
              </a:ext>
            </a:extLst>
          </p:cNvPr>
          <p:cNvPicPr>
            <a:picLocks noChangeAspect="1"/>
          </p:cNvPicPr>
          <p:nvPr/>
        </p:nvPicPr>
        <p:blipFill>
          <a:blip r:embed="rId4"/>
          <a:stretch>
            <a:fillRect/>
          </a:stretch>
        </p:blipFill>
        <p:spPr>
          <a:xfrm>
            <a:off x="2172096" y="4647343"/>
            <a:ext cx="2895600" cy="881008"/>
          </a:xfrm>
          <a:prstGeom prst="rect">
            <a:avLst/>
          </a:prstGeom>
        </p:spPr>
      </p:pic>
      <p:pic>
        <p:nvPicPr>
          <p:cNvPr id="14" name="图片 13">
            <a:extLst>
              <a:ext uri="{FF2B5EF4-FFF2-40B4-BE49-F238E27FC236}">
                <a16:creationId xmlns:a16="http://schemas.microsoft.com/office/drawing/2014/main" id="{125A59AF-89C0-119E-1B5C-621292042526}"/>
              </a:ext>
            </a:extLst>
          </p:cNvPr>
          <p:cNvPicPr>
            <a:picLocks noChangeAspect="1"/>
          </p:cNvPicPr>
          <p:nvPr/>
        </p:nvPicPr>
        <p:blipFill>
          <a:blip r:embed="rId5"/>
          <a:stretch>
            <a:fillRect/>
          </a:stretch>
        </p:blipFill>
        <p:spPr>
          <a:xfrm>
            <a:off x="2172096" y="1770698"/>
            <a:ext cx="3030994" cy="879918"/>
          </a:xfrm>
          <a:prstGeom prst="rect">
            <a:avLst/>
          </a:prstGeom>
        </p:spPr>
      </p:pic>
    </p:spTree>
    <p:extLst>
      <p:ext uri="{BB962C8B-B14F-4D97-AF65-F5344CB8AC3E}">
        <p14:creationId xmlns:p14="http://schemas.microsoft.com/office/powerpoint/2010/main" val="79978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95BE9-2943-BAC9-2F46-2B6D54DC282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A35FF65-7C8C-8C47-6D2F-2703AB806815}"/>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A7B24209-EF1A-26F3-F507-8F5395B21CC1}"/>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1B212A34-0FA6-5B12-D68E-FF43E942E5F9}"/>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7B48FCD3-6B07-B1EA-C6BF-031F353A8866}"/>
                </a:ext>
              </a:extLst>
            </p:cNvPr>
            <p:cNvSpPr txBox="1"/>
            <p:nvPr/>
          </p:nvSpPr>
          <p:spPr>
            <a:xfrm>
              <a:off x="116546" y="63809"/>
              <a:ext cx="4575746" cy="369332"/>
            </a:xfrm>
            <a:prstGeom prst="rect">
              <a:avLst/>
            </a:prstGeom>
            <a:noFill/>
          </p:spPr>
          <p:txBody>
            <a:bodyPr wrap="square">
              <a:spAutoFit/>
            </a:bodyPr>
            <a:lstStyle/>
            <a:p>
              <a:r>
                <a:rPr lang="zh-CN" altLang="en-US" dirty="0"/>
                <a:t>研究结论与展望</a:t>
              </a:r>
            </a:p>
          </p:txBody>
        </p:sp>
      </p:grpSp>
      <p:sp>
        <p:nvSpPr>
          <p:cNvPr id="5" name="文本框 4">
            <a:extLst>
              <a:ext uri="{FF2B5EF4-FFF2-40B4-BE49-F238E27FC236}">
                <a16:creationId xmlns:a16="http://schemas.microsoft.com/office/drawing/2014/main" id="{55B72A9A-DEBD-2D2F-DEA4-E3F92F6C280C}"/>
              </a:ext>
            </a:extLst>
          </p:cNvPr>
          <p:cNvSpPr txBox="1"/>
          <p:nvPr/>
        </p:nvSpPr>
        <p:spPr>
          <a:xfrm>
            <a:off x="1895289" y="1582340"/>
            <a:ext cx="8401421" cy="369331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针对多元时序异常检测任务，本文提出了一种新的</a:t>
            </a:r>
            <a:r>
              <a:rPr lang="en-US" altLang="zh-CN" dirty="0" err="1"/>
              <a:t>TransformerFFT</a:t>
            </a:r>
            <a:r>
              <a:rPr lang="zh-CN" altLang="en-US" dirty="0"/>
              <a:t>模型，该模型通过引入</a:t>
            </a:r>
            <a:r>
              <a:rPr lang="en-US" altLang="zh-CN" dirty="0"/>
              <a:t>FFT</a:t>
            </a:r>
            <a:r>
              <a:rPr lang="zh-CN" altLang="en-US" dirty="0"/>
              <a:t>对时序数据进行分解和多时间尺度下的混合注意力机制，和原</a:t>
            </a:r>
            <a:r>
              <a:rPr lang="en-US" altLang="zh-CN" dirty="0"/>
              <a:t>Transformer</a:t>
            </a:r>
            <a:r>
              <a:rPr lang="zh-CN" altLang="en-US" dirty="0"/>
              <a:t>模型相比，在公开数据集上提升了异常检测准确率，严格评估的</a:t>
            </a:r>
            <a:r>
              <a:rPr lang="en-US" altLang="zh-CN" dirty="0"/>
              <a:t>F1</a:t>
            </a:r>
            <a:r>
              <a:rPr lang="zh-CN" altLang="en-US" dirty="0"/>
              <a:t>分数达到</a:t>
            </a:r>
            <a:r>
              <a:rPr lang="en-US" altLang="zh-CN" dirty="0"/>
              <a:t>0.83</a:t>
            </a:r>
            <a:r>
              <a:rPr lang="zh-CN" altLang="en-US" dirty="0"/>
              <a:t>。</a:t>
            </a:r>
            <a:endParaRPr lang="en-US" altLang="zh-CN" dirty="0"/>
          </a:p>
          <a:p>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针对车辆多源数据异常检测问题，本研究在新的多元时序模型基础上使用基于极值理论的流数据实时异常检测</a:t>
            </a:r>
            <a:r>
              <a:rPr lang="en-US" altLang="zh-CN" dirty="0"/>
              <a:t>SPOT</a:t>
            </a:r>
            <a:r>
              <a:rPr lang="zh-CN" altLang="en-US" dirty="0"/>
              <a:t>算法对新模型提取到的特征进行异常检测。保证了异常检测的实时性。</a:t>
            </a:r>
            <a:endParaRPr lang="en-US" altLang="zh-CN" dirty="0"/>
          </a:p>
          <a:p>
            <a:pPr marL="285750" indent="-285750">
              <a:buFont typeface="Wingdings" panose="05000000000000000000" pitchFamily="2" charset="2"/>
              <a:buChar char="l"/>
            </a:pPr>
            <a:endParaRPr lang="en-US" altLang="zh-CN" dirty="0"/>
          </a:p>
          <a:p>
            <a:endParaRPr lang="en-US" altLang="zh-CN" dirty="0"/>
          </a:p>
          <a:p>
            <a:pPr marL="285750" indent="-285750">
              <a:buFont typeface="Wingdings" panose="05000000000000000000" pitchFamily="2" charset="2"/>
              <a:buChar char="l"/>
            </a:pPr>
            <a:r>
              <a:rPr lang="zh-CN" altLang="en-US" dirty="0"/>
              <a:t>设计实现用于工业生产的边缘端到云端的汽车实时数据采集与异常检测的系统。云端系统包括数据采集，实时异常检测，异常通知功能。</a:t>
            </a:r>
            <a:endParaRPr lang="en-US" altLang="zh-CN" dirty="0"/>
          </a:p>
        </p:txBody>
      </p:sp>
    </p:spTree>
    <p:extLst>
      <p:ext uri="{BB962C8B-B14F-4D97-AF65-F5344CB8AC3E}">
        <p14:creationId xmlns:p14="http://schemas.microsoft.com/office/powerpoint/2010/main" val="160688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27002-F57E-4EF8-9D90-E5CB410BEFA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2FDCB51E-23FB-BCA0-1A6B-68570F9A624A}"/>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EF902E63-355D-75E9-168B-275955FE95EB}"/>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1564D49B-58FF-307C-52B2-3BEE3910CA5F}"/>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62536569-02EB-9B5A-FAE5-E6653BE491C3}"/>
                </a:ext>
              </a:extLst>
            </p:cNvPr>
            <p:cNvSpPr txBox="1"/>
            <p:nvPr/>
          </p:nvSpPr>
          <p:spPr>
            <a:xfrm>
              <a:off x="116546" y="63809"/>
              <a:ext cx="4575746" cy="369332"/>
            </a:xfrm>
            <a:prstGeom prst="rect">
              <a:avLst/>
            </a:prstGeom>
            <a:noFill/>
          </p:spPr>
          <p:txBody>
            <a:bodyPr wrap="square">
              <a:spAutoFit/>
            </a:bodyPr>
            <a:lstStyle/>
            <a:p>
              <a:r>
                <a:rPr lang="zh-CN" altLang="en-US" dirty="0"/>
                <a:t>研究结论与展望</a:t>
              </a:r>
            </a:p>
          </p:txBody>
        </p:sp>
      </p:grpSp>
      <p:sp>
        <p:nvSpPr>
          <p:cNvPr id="5" name="文本框 4">
            <a:extLst>
              <a:ext uri="{FF2B5EF4-FFF2-40B4-BE49-F238E27FC236}">
                <a16:creationId xmlns:a16="http://schemas.microsoft.com/office/drawing/2014/main" id="{2DF99CE6-4701-7008-0803-5E53851EDA7B}"/>
              </a:ext>
            </a:extLst>
          </p:cNvPr>
          <p:cNvSpPr txBox="1"/>
          <p:nvPr/>
        </p:nvSpPr>
        <p:spPr>
          <a:xfrm>
            <a:off x="1645027" y="1442015"/>
            <a:ext cx="8401421" cy="369331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模型轻量化。本文的模型基于</a:t>
            </a:r>
            <a:r>
              <a:rPr lang="en-US" altLang="zh-CN" dirty="0"/>
              <a:t>Transformer</a:t>
            </a:r>
            <a:r>
              <a:rPr lang="zh-CN" altLang="en-US" dirty="0"/>
              <a:t>，模型参数较多，</a:t>
            </a:r>
            <a:r>
              <a:rPr lang="en-US" altLang="zh-CN" dirty="0"/>
              <a:t>PSM</a:t>
            </a:r>
            <a:r>
              <a:rPr lang="zh-CN" altLang="en-US" dirty="0"/>
              <a:t>数据集训练后模型大小有</a:t>
            </a:r>
            <a:r>
              <a:rPr lang="en-US" altLang="zh-CN" dirty="0"/>
              <a:t>121MB</a:t>
            </a:r>
            <a:r>
              <a:rPr lang="zh-CN" altLang="en-US" dirty="0"/>
              <a:t>，如何在不影响检测准确率情况下轻量化模型是值得思考的事情。</a:t>
            </a:r>
            <a:endParaRPr lang="en-US" altLang="zh-CN" dirty="0"/>
          </a:p>
          <a:p>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边缘计算。研究如何将模型部署到车载环境中，实现本地化的异常检测。这样可以实时性进一步提高，同时也能降低云端服务器集群的能耗。边缘端只需上报当前采集数据过程中有无异常的信息即可，也节省了数据传输的带宽。</a:t>
            </a:r>
            <a:endParaRPr lang="en-US" altLang="zh-CN" dirty="0"/>
          </a:p>
          <a:p>
            <a:pPr marL="285750" indent="-285750">
              <a:buFont typeface="Wingdings" panose="05000000000000000000" pitchFamily="2" charset="2"/>
              <a:buChar char="l"/>
            </a:pPr>
            <a:endParaRPr lang="en-US" altLang="zh-CN" dirty="0"/>
          </a:p>
          <a:p>
            <a:endParaRPr lang="en-US" altLang="zh-CN" dirty="0"/>
          </a:p>
          <a:p>
            <a:pPr marL="285750" indent="-285750">
              <a:buFont typeface="Wingdings" panose="05000000000000000000" pitchFamily="2" charset="2"/>
              <a:buChar char="l"/>
            </a:pPr>
            <a:r>
              <a:rPr lang="zh-CN" altLang="en-US" dirty="0"/>
              <a:t>因果推断。当前的异常检测算法是将多元数据提取到一个维度的特征向量里进行异常判断，得到异常信息，但依然不清楚是哪个变量引起的异常。需要深入探讨因果关系在多元时序异常检测中的作用。</a:t>
            </a:r>
            <a:endParaRPr lang="en-US" altLang="zh-CN" dirty="0"/>
          </a:p>
        </p:txBody>
      </p:sp>
    </p:spTree>
    <p:extLst>
      <p:ext uri="{BB962C8B-B14F-4D97-AF65-F5344CB8AC3E}">
        <p14:creationId xmlns:p14="http://schemas.microsoft.com/office/powerpoint/2010/main" val="190430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nvGrpSpPr>
          <p:cNvPr id="24"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5"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sp>
        <p:nvSpPr>
          <p:cNvPr id="26"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4" name="图片 3">
            <a:extLst>
              <a:ext uri="{FF2B5EF4-FFF2-40B4-BE49-F238E27FC236}">
                <a16:creationId xmlns:a16="http://schemas.microsoft.com/office/drawing/2014/main" id="{A1308CFD-65D8-5A9C-E250-152F81ED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53" y="363747"/>
            <a:ext cx="2129338" cy="686712"/>
          </a:xfrm>
          <a:prstGeom prst="rect">
            <a:avLst/>
          </a:prstGeom>
          <a:ln>
            <a:noFill/>
          </a:ln>
        </p:spPr>
      </p:pic>
      <p:sp>
        <p:nvSpPr>
          <p:cNvPr id="3" name="文本框 2">
            <a:extLst>
              <a:ext uri="{FF2B5EF4-FFF2-40B4-BE49-F238E27FC236}">
                <a16:creationId xmlns:a16="http://schemas.microsoft.com/office/drawing/2014/main" id="{C9496FCB-2317-F3C6-D97F-A03B6F9D1808}"/>
              </a:ext>
            </a:extLst>
          </p:cNvPr>
          <p:cNvSpPr txBox="1"/>
          <p:nvPr/>
        </p:nvSpPr>
        <p:spPr>
          <a:xfrm>
            <a:off x="1416441" y="2354732"/>
            <a:ext cx="452762" cy="2308324"/>
          </a:xfrm>
          <a:prstGeom prst="rect">
            <a:avLst/>
          </a:prstGeom>
          <a:noFill/>
        </p:spPr>
        <p:txBody>
          <a:bodyPr wrap="square" rtlCol="0">
            <a:spAutoFit/>
          </a:bodyPr>
          <a:lstStyle/>
          <a:p>
            <a:r>
              <a:rPr lang="zh-CN" altLang="en-US" sz="3600" b="1" dirty="0"/>
              <a:t>目</a:t>
            </a:r>
            <a:endParaRPr lang="en-US" altLang="zh-CN" sz="3600" b="1" dirty="0"/>
          </a:p>
          <a:p>
            <a:endParaRPr lang="en-US" altLang="zh-CN" sz="3600" b="1" dirty="0"/>
          </a:p>
          <a:p>
            <a:endParaRPr lang="en-US" altLang="zh-CN" sz="3600" b="1" dirty="0"/>
          </a:p>
          <a:p>
            <a:r>
              <a:rPr lang="zh-CN" altLang="en-US" sz="3600" b="1" dirty="0"/>
              <a:t>录</a:t>
            </a:r>
          </a:p>
        </p:txBody>
      </p:sp>
      <p:sp>
        <p:nvSpPr>
          <p:cNvPr id="7" name="文本框 6">
            <a:extLst>
              <a:ext uri="{FF2B5EF4-FFF2-40B4-BE49-F238E27FC236}">
                <a16:creationId xmlns:a16="http://schemas.microsoft.com/office/drawing/2014/main" id="{75029BB8-A83E-CB18-1963-D3E73F2F577A}"/>
              </a:ext>
            </a:extLst>
          </p:cNvPr>
          <p:cNvSpPr txBox="1"/>
          <p:nvPr/>
        </p:nvSpPr>
        <p:spPr>
          <a:xfrm>
            <a:off x="4607532" y="1806577"/>
            <a:ext cx="6942338" cy="4093428"/>
          </a:xfrm>
          <a:prstGeom prst="rect">
            <a:avLst/>
          </a:prstGeom>
          <a:noFill/>
        </p:spPr>
        <p:txBody>
          <a:bodyPr wrap="square" rtlCol="0">
            <a:spAutoFit/>
          </a:bodyPr>
          <a:lstStyle/>
          <a:p>
            <a:pPr marL="285750" indent="-285750">
              <a:buFont typeface="Wingdings" panose="05000000000000000000" pitchFamily="2" charset="2"/>
              <a:buChar char="u"/>
            </a:pPr>
            <a:r>
              <a:rPr lang="zh-CN" altLang="en-US" sz="2400" dirty="0"/>
              <a:t> 研究背景与意义</a:t>
            </a: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r>
              <a:rPr lang="zh-CN" altLang="en-US" sz="2400" dirty="0"/>
              <a:t> 模型改进与实验</a:t>
            </a: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r>
              <a:rPr lang="zh-CN" altLang="en-US" sz="2400" dirty="0"/>
              <a:t> 系统设计和实现</a:t>
            </a: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endParaRPr lang="en-US" altLang="zh-CN" sz="2400" dirty="0"/>
          </a:p>
          <a:p>
            <a:pPr marL="285750" indent="-285750">
              <a:buFont typeface="Wingdings" panose="05000000000000000000" pitchFamily="2" charset="2"/>
              <a:buChar char="u"/>
            </a:pPr>
            <a:r>
              <a:rPr lang="zh-CN" altLang="en-US" sz="2400" dirty="0"/>
              <a:t> 研究结论与展望</a:t>
            </a:r>
            <a:endParaRPr lang="en-US" altLang="zh-CN" sz="2400" dirty="0"/>
          </a:p>
          <a:p>
            <a:pPr marL="285750" indent="-285750">
              <a:buFont typeface="Wingdings" panose="05000000000000000000" pitchFamily="2" charset="2"/>
              <a:buChar char="u"/>
            </a:pPr>
            <a:endParaRPr lang="zh-CN" altLang="en-US" sz="2000" dirty="0"/>
          </a:p>
        </p:txBody>
      </p:sp>
    </p:spTree>
    <p:extLst>
      <p:ext uri="{BB962C8B-B14F-4D97-AF65-F5344CB8AC3E}">
        <p14:creationId xmlns:p14="http://schemas.microsoft.com/office/powerpoint/2010/main" val="428469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ADE343-0303-FCCC-7CF5-53463F8DCE5F}"/>
            </a:ext>
          </a:extLst>
        </p:cNvPr>
        <p:cNvGrpSpPr/>
        <p:nvPr/>
      </p:nvGrpSpPr>
      <p:grpSpPr>
        <a:xfrm>
          <a:off x="0" y="0"/>
          <a:ext cx="0" cy="0"/>
          <a:chOff x="0" y="0"/>
          <a:chExt cx="0" cy="0"/>
        </a:xfrm>
      </p:grpSpPr>
      <p:sp>
        <p:nvSpPr>
          <p:cNvPr id="23" name="Rectangle 8">
            <a:extLst>
              <a:ext uri="{FF2B5EF4-FFF2-40B4-BE49-F238E27FC236}">
                <a16:creationId xmlns:a16="http://schemas.microsoft.com/office/drawing/2014/main" id="{97F2D88A-C84F-61BB-69FE-67C0218A6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nvGrpSpPr>
          <p:cNvPr id="24" name="Group 10">
            <a:extLst>
              <a:ext uri="{FF2B5EF4-FFF2-40B4-BE49-F238E27FC236}">
                <a16:creationId xmlns:a16="http://schemas.microsoft.com/office/drawing/2014/main" id="{CAFBBE93-DFF6-28A7-5480-48AE9B36E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0CFDC055-8381-7E14-35CC-5A4BB00A8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5" name="Rectangle 12">
              <a:extLst>
                <a:ext uri="{FF2B5EF4-FFF2-40B4-BE49-F238E27FC236}">
                  <a16:creationId xmlns:a16="http://schemas.microsoft.com/office/drawing/2014/main" id="{9F0DA6F3-3CAE-037F-BABE-4FDD22AC4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sp>
        <p:nvSpPr>
          <p:cNvPr id="26" name="Rectangle 14">
            <a:extLst>
              <a:ext uri="{FF2B5EF4-FFF2-40B4-BE49-F238E27FC236}">
                <a16:creationId xmlns:a16="http://schemas.microsoft.com/office/drawing/2014/main" id="{5DF75B68-2E5A-A544-1279-7D238915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7" name="Isosceles Triangle 16">
            <a:extLst>
              <a:ext uri="{FF2B5EF4-FFF2-40B4-BE49-F238E27FC236}">
                <a16:creationId xmlns:a16="http://schemas.microsoft.com/office/drawing/2014/main" id="{80E253C7-7A42-963E-6846-7931FCDE2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4" name="图片 3">
            <a:extLst>
              <a:ext uri="{FF2B5EF4-FFF2-40B4-BE49-F238E27FC236}">
                <a16:creationId xmlns:a16="http://schemas.microsoft.com/office/drawing/2014/main" id="{5F80FEAB-89F3-3982-386C-C5B56C8A0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53" y="363747"/>
            <a:ext cx="2129338" cy="686712"/>
          </a:xfrm>
          <a:prstGeom prst="rect">
            <a:avLst/>
          </a:prstGeom>
          <a:ln>
            <a:noFill/>
          </a:ln>
        </p:spPr>
      </p:pic>
      <p:sp>
        <p:nvSpPr>
          <p:cNvPr id="2" name="文本框 1">
            <a:extLst>
              <a:ext uri="{FF2B5EF4-FFF2-40B4-BE49-F238E27FC236}">
                <a16:creationId xmlns:a16="http://schemas.microsoft.com/office/drawing/2014/main" id="{0152CBF7-B2FE-37DC-DFD0-36C4EBC77AE0}"/>
              </a:ext>
            </a:extLst>
          </p:cNvPr>
          <p:cNvSpPr txBox="1"/>
          <p:nvPr/>
        </p:nvSpPr>
        <p:spPr>
          <a:xfrm>
            <a:off x="3516225" y="2359870"/>
            <a:ext cx="5015322" cy="1794722"/>
          </a:xfrm>
          <a:prstGeom prst="rect">
            <a:avLst/>
          </a:prstGeom>
          <a:noFill/>
        </p:spPr>
        <p:txBody>
          <a:bodyPr wrap="square" rtlCol="0">
            <a:spAutoFit/>
          </a:bodyPr>
          <a:lstStyle/>
          <a:p>
            <a:pPr algn="ctr">
              <a:lnSpc>
                <a:spcPct val="150000"/>
              </a:lnSpc>
            </a:pPr>
            <a:r>
              <a:rPr lang="zh-CN" altLang="en-US" sz="4000" b="1" dirty="0">
                <a:latin typeface="+mj-ea"/>
                <a:ea typeface="+mj-ea"/>
              </a:rPr>
              <a:t>感 谢 ！</a:t>
            </a:r>
            <a:endParaRPr lang="en-US" altLang="zh-CN" sz="4000" b="1" dirty="0">
              <a:latin typeface="+mj-ea"/>
              <a:ea typeface="+mj-ea"/>
            </a:endParaRPr>
          </a:p>
          <a:p>
            <a:pPr algn="ctr">
              <a:lnSpc>
                <a:spcPct val="150000"/>
              </a:lnSpc>
            </a:pPr>
            <a:r>
              <a:rPr lang="zh-CN" altLang="en-US" sz="4000" b="1" dirty="0">
                <a:latin typeface="+mj-ea"/>
                <a:ea typeface="+mj-ea"/>
              </a:rPr>
              <a:t>请各位老师指正！</a:t>
            </a:r>
          </a:p>
        </p:txBody>
      </p:sp>
    </p:spTree>
    <p:extLst>
      <p:ext uri="{BB962C8B-B14F-4D97-AF65-F5344CB8AC3E}">
        <p14:creationId xmlns:p14="http://schemas.microsoft.com/office/powerpoint/2010/main" val="275770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5897EE-7FFF-B253-6AE8-786DDAEE8A84}"/>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9EF16DB6-96D1-CA8D-C48B-04C13D0F6A97}"/>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CAAF57AD-2FF5-D018-1384-7DC2CFB0966A}"/>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E3C8C929-C930-D377-7C00-CCB4329E34CA}"/>
                </a:ext>
              </a:extLst>
            </p:cNvPr>
            <p:cNvSpPr txBox="1"/>
            <p:nvPr/>
          </p:nvSpPr>
          <p:spPr>
            <a:xfrm>
              <a:off x="116546" y="63809"/>
              <a:ext cx="4575746" cy="369332"/>
            </a:xfrm>
            <a:prstGeom prst="rect">
              <a:avLst/>
            </a:prstGeom>
            <a:noFill/>
          </p:spPr>
          <p:txBody>
            <a:bodyPr wrap="square">
              <a:spAutoFit/>
            </a:bodyPr>
            <a:lstStyle/>
            <a:p>
              <a:r>
                <a:rPr lang="zh-CN" altLang="en-US" sz="1800" dirty="0"/>
                <a:t>研究背景与意义</a:t>
              </a:r>
              <a:endParaRPr lang="zh-CN" altLang="en-US" dirty="0"/>
            </a:p>
          </p:txBody>
        </p:sp>
      </p:grpSp>
      <p:pic>
        <p:nvPicPr>
          <p:cNvPr id="1026" name="Picture 2">
            <a:extLst>
              <a:ext uri="{FF2B5EF4-FFF2-40B4-BE49-F238E27FC236}">
                <a16:creationId xmlns:a16="http://schemas.microsoft.com/office/drawing/2014/main" id="{199DB913-E5C7-8035-DBE2-94A3DDC1F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81" y="2119110"/>
            <a:ext cx="5357719" cy="37696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7E44791-BDBD-6DC1-BEA3-564436D69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594" y="2119110"/>
            <a:ext cx="5400040" cy="4175125"/>
          </a:xfrm>
          <a:prstGeom prst="rect">
            <a:avLst/>
          </a:prstGeom>
        </p:spPr>
      </p:pic>
      <p:sp>
        <p:nvSpPr>
          <p:cNvPr id="10" name="文本框 9">
            <a:extLst>
              <a:ext uri="{FF2B5EF4-FFF2-40B4-BE49-F238E27FC236}">
                <a16:creationId xmlns:a16="http://schemas.microsoft.com/office/drawing/2014/main" id="{32435585-0129-EBA0-AF10-2B2AA6F8AB6B}"/>
              </a:ext>
            </a:extLst>
          </p:cNvPr>
          <p:cNvSpPr txBox="1"/>
          <p:nvPr/>
        </p:nvSpPr>
        <p:spPr>
          <a:xfrm>
            <a:off x="1066799" y="867564"/>
            <a:ext cx="9439835" cy="646331"/>
          </a:xfrm>
          <a:prstGeom prst="rect">
            <a:avLst/>
          </a:prstGeom>
          <a:noFill/>
        </p:spPr>
        <p:txBody>
          <a:bodyPr wrap="square">
            <a:spAutoFit/>
          </a:bodyPr>
          <a:lstStyle/>
          <a:p>
            <a:r>
              <a:rPr lang="zh-CN" altLang="en-US" dirty="0"/>
              <a:t>随着以新能源汽车为代表的汽车工业的发展，汽车传感器装置越来越多，电子系统越来越复杂，给驾驶者和乘客带来舒适化与智能化体验同时，也面临电子系统稳定性考验。</a:t>
            </a:r>
            <a:endParaRPr lang="en-US" altLang="zh-CN" dirty="0"/>
          </a:p>
        </p:txBody>
      </p:sp>
    </p:spTree>
    <p:extLst>
      <p:ext uri="{BB962C8B-B14F-4D97-AF65-F5344CB8AC3E}">
        <p14:creationId xmlns:p14="http://schemas.microsoft.com/office/powerpoint/2010/main" val="375262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C9F2-DE85-1471-1A51-B7824C4790C1}"/>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C1F6ECB-CDEB-A4FC-A407-760BD5A4B91E}"/>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5A48287F-B9AA-771B-B521-73AD9D582BD1}"/>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83F8B379-6BE2-3206-8EDE-48C7B294D7A4}"/>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219D7FD7-C218-550D-F91E-F46E88B2A77A}"/>
                </a:ext>
              </a:extLst>
            </p:cNvPr>
            <p:cNvSpPr txBox="1"/>
            <p:nvPr/>
          </p:nvSpPr>
          <p:spPr>
            <a:xfrm>
              <a:off x="116546" y="63809"/>
              <a:ext cx="4575746" cy="369332"/>
            </a:xfrm>
            <a:prstGeom prst="rect">
              <a:avLst/>
            </a:prstGeom>
            <a:noFill/>
          </p:spPr>
          <p:txBody>
            <a:bodyPr wrap="square">
              <a:spAutoFit/>
            </a:bodyPr>
            <a:lstStyle/>
            <a:p>
              <a:r>
                <a:rPr lang="zh-CN" altLang="en-US" sz="1800" dirty="0"/>
                <a:t>研究背景与意义</a:t>
              </a:r>
              <a:endParaRPr lang="zh-CN" altLang="en-US" dirty="0"/>
            </a:p>
          </p:txBody>
        </p:sp>
      </p:grpSp>
      <p:pic>
        <p:nvPicPr>
          <p:cNvPr id="5" name="Picture 2">
            <a:extLst>
              <a:ext uri="{FF2B5EF4-FFF2-40B4-BE49-F238E27FC236}">
                <a16:creationId xmlns:a16="http://schemas.microsoft.com/office/drawing/2014/main" id="{779BE680-B21D-8FDD-97E6-2D1958A790D9}"/>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81000" y="3311693"/>
            <a:ext cx="8180255" cy="303838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E4B1DF80-88ED-33F6-8C65-C4D746F313D0}"/>
              </a:ext>
            </a:extLst>
          </p:cNvPr>
          <p:cNvGrpSpPr/>
          <p:nvPr/>
        </p:nvGrpSpPr>
        <p:grpSpPr>
          <a:xfrm>
            <a:off x="2963188" y="4138786"/>
            <a:ext cx="476988" cy="600098"/>
            <a:chOff x="3145216" y="4587240"/>
            <a:chExt cx="476988" cy="600098"/>
          </a:xfrm>
        </p:grpSpPr>
        <p:pic>
          <p:nvPicPr>
            <p:cNvPr id="9" name="Picture 10" descr="See the source image">
              <a:extLst>
                <a:ext uri="{FF2B5EF4-FFF2-40B4-BE49-F238E27FC236}">
                  <a16:creationId xmlns:a16="http://schemas.microsoft.com/office/drawing/2014/main" id="{0CE70C7E-4CFA-5A83-0EDD-37CF2D839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16" y="4587240"/>
              <a:ext cx="476988" cy="47698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0A2DE8C-5940-D7BA-3F66-CB277C1C2CF4}"/>
                </a:ext>
              </a:extLst>
            </p:cNvPr>
            <p:cNvSpPr txBox="1"/>
            <p:nvPr/>
          </p:nvSpPr>
          <p:spPr>
            <a:xfrm>
              <a:off x="3181058" y="4941117"/>
              <a:ext cx="441146" cy="246221"/>
            </a:xfrm>
            <a:prstGeom prst="rect">
              <a:avLst/>
            </a:prstGeom>
            <a:noFill/>
          </p:spPr>
          <p:txBody>
            <a:bodyPr wrap="none" rtlCol="0">
              <a:spAutoFit/>
            </a:bodyPr>
            <a:lstStyle/>
            <a:p>
              <a:r>
                <a:rPr lang="zh-CN" altLang="en-US" sz="1000" dirty="0">
                  <a:solidFill>
                    <a:schemeClr val="accent5">
                      <a:lumMod val="50000"/>
                    </a:schemeClr>
                  </a:solidFill>
                </a:rPr>
                <a:t>智驾</a:t>
              </a:r>
            </a:p>
          </p:txBody>
        </p:sp>
      </p:grpSp>
      <p:pic>
        <p:nvPicPr>
          <p:cNvPr id="12" name="图片 11">
            <a:extLst>
              <a:ext uri="{FF2B5EF4-FFF2-40B4-BE49-F238E27FC236}">
                <a16:creationId xmlns:a16="http://schemas.microsoft.com/office/drawing/2014/main" id="{2C75540B-2C6E-C374-343F-5FDCD2D70D84}"/>
              </a:ext>
            </a:extLst>
          </p:cNvPr>
          <p:cNvPicPr>
            <a:picLocks noChangeAspect="1"/>
          </p:cNvPicPr>
          <p:nvPr/>
        </p:nvPicPr>
        <p:blipFill>
          <a:blip r:embed="rId5"/>
          <a:stretch>
            <a:fillRect/>
          </a:stretch>
        </p:blipFill>
        <p:spPr>
          <a:xfrm>
            <a:off x="3347439" y="3929539"/>
            <a:ext cx="1361829" cy="1931780"/>
          </a:xfrm>
          <a:prstGeom prst="rect">
            <a:avLst/>
          </a:prstGeom>
        </p:spPr>
      </p:pic>
      <p:grpSp>
        <p:nvGrpSpPr>
          <p:cNvPr id="13" name="组合 12">
            <a:extLst>
              <a:ext uri="{FF2B5EF4-FFF2-40B4-BE49-F238E27FC236}">
                <a16:creationId xmlns:a16="http://schemas.microsoft.com/office/drawing/2014/main" id="{90FE419D-7734-C71E-2EE8-BC7BB889277F}"/>
              </a:ext>
            </a:extLst>
          </p:cNvPr>
          <p:cNvGrpSpPr/>
          <p:nvPr/>
        </p:nvGrpSpPr>
        <p:grpSpPr>
          <a:xfrm>
            <a:off x="1669786" y="4774199"/>
            <a:ext cx="476988" cy="600098"/>
            <a:chOff x="3145216" y="4587240"/>
            <a:chExt cx="476988" cy="600098"/>
          </a:xfrm>
        </p:grpSpPr>
        <p:pic>
          <p:nvPicPr>
            <p:cNvPr id="14" name="Picture 10" descr="See the source image">
              <a:extLst>
                <a:ext uri="{FF2B5EF4-FFF2-40B4-BE49-F238E27FC236}">
                  <a16:creationId xmlns:a16="http://schemas.microsoft.com/office/drawing/2014/main" id="{28E41804-B6A2-AC54-938C-BCF0857D1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16" y="4587240"/>
              <a:ext cx="476988" cy="47698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BF717E4-3B62-EB57-0CF5-AB5D19AE6BFD}"/>
                </a:ext>
              </a:extLst>
            </p:cNvPr>
            <p:cNvSpPr txBox="1"/>
            <p:nvPr/>
          </p:nvSpPr>
          <p:spPr>
            <a:xfrm>
              <a:off x="3181058" y="4941117"/>
              <a:ext cx="441146" cy="246221"/>
            </a:xfrm>
            <a:prstGeom prst="rect">
              <a:avLst/>
            </a:prstGeom>
            <a:noFill/>
          </p:spPr>
          <p:txBody>
            <a:bodyPr wrap="none" rtlCol="0">
              <a:spAutoFit/>
            </a:bodyPr>
            <a:lstStyle/>
            <a:p>
              <a:r>
                <a:rPr lang="zh-CN" altLang="en-US" sz="1000" dirty="0">
                  <a:solidFill>
                    <a:schemeClr val="accent5">
                      <a:lumMod val="50000"/>
                    </a:schemeClr>
                  </a:solidFill>
                </a:rPr>
                <a:t>动力</a:t>
              </a:r>
            </a:p>
          </p:txBody>
        </p:sp>
      </p:grpSp>
      <p:cxnSp>
        <p:nvCxnSpPr>
          <p:cNvPr id="16" name="直接连接符 15">
            <a:extLst>
              <a:ext uri="{FF2B5EF4-FFF2-40B4-BE49-F238E27FC236}">
                <a16:creationId xmlns:a16="http://schemas.microsoft.com/office/drawing/2014/main" id="{5820A4D1-01EE-4509-D637-FEBAB811304C}"/>
              </a:ext>
            </a:extLst>
          </p:cNvPr>
          <p:cNvCxnSpPr>
            <a:cxnSpLocks/>
            <a:endCxn id="17" idx="1"/>
          </p:cNvCxnSpPr>
          <p:nvPr/>
        </p:nvCxnSpPr>
        <p:spPr>
          <a:xfrm>
            <a:off x="2135065" y="4992326"/>
            <a:ext cx="813869" cy="5151"/>
          </a:xfrm>
          <a:prstGeom prst="line">
            <a:avLst/>
          </a:prstGeom>
        </p:spPr>
        <p:style>
          <a:lnRef idx="3">
            <a:schemeClr val="accent5"/>
          </a:lnRef>
          <a:fillRef idx="0">
            <a:schemeClr val="accent5"/>
          </a:fillRef>
          <a:effectRef idx="2">
            <a:schemeClr val="accent5"/>
          </a:effectRef>
          <a:fontRef idx="minor">
            <a:schemeClr val="tx1"/>
          </a:fontRef>
        </p:style>
      </p:cxnSp>
      <p:pic>
        <p:nvPicPr>
          <p:cNvPr id="17" name="Picture 12">
            <a:extLst>
              <a:ext uri="{FF2B5EF4-FFF2-40B4-BE49-F238E27FC236}">
                <a16:creationId xmlns:a16="http://schemas.microsoft.com/office/drawing/2014/main" id="{858E4B9F-F004-11AE-AF31-43710E7FED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8934" y="4720947"/>
            <a:ext cx="559764" cy="5530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a:extLst>
              <a:ext uri="{FF2B5EF4-FFF2-40B4-BE49-F238E27FC236}">
                <a16:creationId xmlns:a16="http://schemas.microsoft.com/office/drawing/2014/main" id="{818C16F2-455C-F95C-C4DF-42EA7D550D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6787" y="1456269"/>
            <a:ext cx="1846901" cy="113655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连接符 19">
            <a:extLst>
              <a:ext uri="{FF2B5EF4-FFF2-40B4-BE49-F238E27FC236}">
                <a16:creationId xmlns:a16="http://schemas.microsoft.com/office/drawing/2014/main" id="{3A630F68-45A7-9C5F-6777-9672BEB281DB}"/>
              </a:ext>
            </a:extLst>
          </p:cNvPr>
          <p:cNvCxnSpPr>
            <a:cxnSpLocks/>
          </p:cNvCxnSpPr>
          <p:nvPr/>
        </p:nvCxnSpPr>
        <p:spPr>
          <a:xfrm flipH="1">
            <a:off x="5481036" y="1752600"/>
            <a:ext cx="1475164" cy="0"/>
          </a:xfrm>
          <a:prstGeom prst="line">
            <a:avLst/>
          </a:prstGeom>
          <a:ln>
            <a:solidFill>
              <a:srgbClr val="00B050"/>
            </a:solidFill>
            <a:prstDash val="solid"/>
            <a:headEnd type="arrow"/>
            <a:tailEnd type="none"/>
          </a:ln>
        </p:spPr>
        <p:style>
          <a:lnRef idx="3">
            <a:schemeClr val="accent4"/>
          </a:lnRef>
          <a:fillRef idx="0">
            <a:schemeClr val="accent4"/>
          </a:fillRef>
          <a:effectRef idx="2">
            <a:schemeClr val="accent4"/>
          </a:effectRef>
          <a:fontRef idx="minor">
            <a:schemeClr val="tx1"/>
          </a:fontRef>
        </p:style>
      </p:cxnSp>
      <p:cxnSp>
        <p:nvCxnSpPr>
          <p:cNvPr id="23" name="直接连接符 22">
            <a:extLst>
              <a:ext uri="{FF2B5EF4-FFF2-40B4-BE49-F238E27FC236}">
                <a16:creationId xmlns:a16="http://schemas.microsoft.com/office/drawing/2014/main" id="{8BA20A37-9F55-9C4C-D980-5EA9965A3942}"/>
              </a:ext>
            </a:extLst>
          </p:cNvPr>
          <p:cNvCxnSpPr>
            <a:cxnSpLocks/>
          </p:cNvCxnSpPr>
          <p:nvPr/>
        </p:nvCxnSpPr>
        <p:spPr>
          <a:xfrm>
            <a:off x="3219603" y="5194131"/>
            <a:ext cx="0" cy="582255"/>
          </a:xfrm>
          <a:prstGeom prst="line">
            <a:avLst/>
          </a:prstGeom>
          <a:ln>
            <a:solidFill>
              <a:srgbClr val="00B050"/>
            </a:solidFill>
          </a:ln>
        </p:spPr>
        <p:style>
          <a:lnRef idx="3">
            <a:schemeClr val="accent4"/>
          </a:lnRef>
          <a:fillRef idx="0">
            <a:schemeClr val="accent4"/>
          </a:fillRef>
          <a:effectRef idx="2">
            <a:schemeClr val="accent4"/>
          </a:effectRef>
          <a:fontRef idx="minor">
            <a:schemeClr val="tx1"/>
          </a:fontRef>
        </p:style>
      </p:cxnSp>
      <p:pic>
        <p:nvPicPr>
          <p:cNvPr id="24" name="图片 23">
            <a:extLst>
              <a:ext uri="{FF2B5EF4-FFF2-40B4-BE49-F238E27FC236}">
                <a16:creationId xmlns:a16="http://schemas.microsoft.com/office/drawing/2014/main" id="{539661DD-7658-A2B6-9589-FF057ABC4920}"/>
              </a:ext>
            </a:extLst>
          </p:cNvPr>
          <p:cNvPicPr>
            <a:picLocks noChangeAspect="1"/>
          </p:cNvPicPr>
          <p:nvPr/>
        </p:nvPicPr>
        <p:blipFill>
          <a:blip r:embed="rId8"/>
          <a:stretch>
            <a:fillRect/>
          </a:stretch>
        </p:blipFill>
        <p:spPr>
          <a:xfrm>
            <a:off x="3089758" y="5747561"/>
            <a:ext cx="257680" cy="282168"/>
          </a:xfrm>
          <a:prstGeom prst="rect">
            <a:avLst/>
          </a:prstGeom>
        </p:spPr>
      </p:pic>
      <p:pic>
        <p:nvPicPr>
          <p:cNvPr id="25" name="图片 24">
            <a:extLst>
              <a:ext uri="{FF2B5EF4-FFF2-40B4-BE49-F238E27FC236}">
                <a16:creationId xmlns:a16="http://schemas.microsoft.com/office/drawing/2014/main" id="{56713EC2-6280-218A-5202-C69889737DFF}"/>
              </a:ext>
            </a:extLst>
          </p:cNvPr>
          <p:cNvPicPr>
            <a:picLocks noChangeAspect="1"/>
          </p:cNvPicPr>
          <p:nvPr/>
        </p:nvPicPr>
        <p:blipFill>
          <a:blip r:embed="rId9"/>
          <a:stretch>
            <a:fillRect/>
          </a:stretch>
        </p:blipFill>
        <p:spPr>
          <a:xfrm>
            <a:off x="5851993" y="1391494"/>
            <a:ext cx="650812" cy="304323"/>
          </a:xfrm>
          <a:prstGeom prst="rect">
            <a:avLst/>
          </a:prstGeom>
        </p:spPr>
      </p:pic>
      <p:pic>
        <p:nvPicPr>
          <p:cNvPr id="26" name="图形 25">
            <a:extLst>
              <a:ext uri="{FF2B5EF4-FFF2-40B4-BE49-F238E27FC236}">
                <a16:creationId xmlns:a16="http://schemas.microsoft.com/office/drawing/2014/main" id="{A6779838-417D-1E7C-7899-4BF46C5664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56200" y="1459954"/>
            <a:ext cx="1257017" cy="1179521"/>
          </a:xfrm>
          <a:prstGeom prst="rect">
            <a:avLst/>
          </a:prstGeom>
        </p:spPr>
      </p:pic>
      <p:sp>
        <p:nvSpPr>
          <p:cNvPr id="27" name="文本框 26">
            <a:extLst>
              <a:ext uri="{FF2B5EF4-FFF2-40B4-BE49-F238E27FC236}">
                <a16:creationId xmlns:a16="http://schemas.microsoft.com/office/drawing/2014/main" id="{D34BCB41-D894-5D35-4DF0-1A9F4132D49B}"/>
              </a:ext>
            </a:extLst>
          </p:cNvPr>
          <p:cNvSpPr txBox="1"/>
          <p:nvPr/>
        </p:nvSpPr>
        <p:spPr>
          <a:xfrm>
            <a:off x="5581588" y="1780468"/>
            <a:ext cx="1283400" cy="215444"/>
          </a:xfrm>
          <a:prstGeom prst="rect">
            <a:avLst/>
          </a:prstGeom>
          <a:noFill/>
        </p:spPr>
        <p:txBody>
          <a:bodyPr wrap="square">
            <a:spAutoFit/>
          </a:bodyPr>
          <a:lstStyle/>
          <a:p>
            <a:pPr algn="ctr"/>
            <a:r>
              <a:rPr lang="zh-CN" altLang="en-US" sz="800" b="1" kern="100" dirty="0">
                <a:latin typeface="宋体" panose="02010600030101010101" pitchFamily="2" charset="-122"/>
                <a:cs typeface="Times New Roman" panose="02020603050405020304" pitchFamily="18" charset="0"/>
              </a:rPr>
              <a:t>收集数据</a:t>
            </a:r>
            <a:endParaRPr lang="zh-CN" altLang="en-US" sz="800" b="1" dirty="0"/>
          </a:p>
        </p:txBody>
      </p:sp>
      <p:sp>
        <p:nvSpPr>
          <p:cNvPr id="31" name="文本框 30">
            <a:extLst>
              <a:ext uri="{FF2B5EF4-FFF2-40B4-BE49-F238E27FC236}">
                <a16:creationId xmlns:a16="http://schemas.microsoft.com/office/drawing/2014/main" id="{A10CC300-1545-E925-894C-254A3744201F}"/>
              </a:ext>
            </a:extLst>
          </p:cNvPr>
          <p:cNvSpPr txBox="1"/>
          <p:nvPr/>
        </p:nvSpPr>
        <p:spPr>
          <a:xfrm>
            <a:off x="4284541" y="2851564"/>
            <a:ext cx="1980029" cy="553998"/>
          </a:xfrm>
          <a:prstGeom prst="rect">
            <a:avLst/>
          </a:prstGeom>
          <a:noFill/>
        </p:spPr>
        <p:txBody>
          <a:bodyPr wrap="none" rtlCol="0">
            <a:spAutoFit/>
          </a:bodyPr>
          <a:lstStyle/>
          <a:p>
            <a:r>
              <a:rPr lang="zh-CN" altLang="en-US" sz="1000" dirty="0">
                <a:solidFill>
                  <a:schemeClr val="bg1">
                    <a:lumMod val="65000"/>
                  </a:schemeClr>
                </a:solidFill>
              </a:rPr>
              <a:t>数据存储，数据标定，设备管理</a:t>
            </a:r>
            <a:endParaRPr lang="en-US" altLang="zh-CN" sz="1000" dirty="0">
              <a:solidFill>
                <a:schemeClr val="bg1">
                  <a:lumMod val="65000"/>
                </a:schemeClr>
              </a:solidFill>
            </a:endParaRPr>
          </a:p>
          <a:p>
            <a:r>
              <a:rPr lang="zh-CN" altLang="en-US" sz="1000" dirty="0">
                <a:solidFill>
                  <a:schemeClr val="bg1">
                    <a:lumMod val="65000"/>
                  </a:schemeClr>
                </a:solidFill>
              </a:rPr>
              <a:t>用户配置，信息推送（</a:t>
            </a:r>
            <a:r>
              <a:rPr lang="en-US" altLang="zh-CN" sz="1000" dirty="0" err="1">
                <a:solidFill>
                  <a:schemeClr val="bg1">
                    <a:lumMod val="65000"/>
                  </a:schemeClr>
                </a:solidFill>
              </a:rPr>
              <a:t>kafka</a:t>
            </a:r>
            <a:r>
              <a:rPr lang="zh-CN" altLang="en-US" sz="1000" dirty="0">
                <a:solidFill>
                  <a:schemeClr val="bg1">
                    <a:lumMod val="65000"/>
                  </a:schemeClr>
                </a:solidFill>
              </a:rPr>
              <a:t>）</a:t>
            </a:r>
            <a:endParaRPr lang="en-US" altLang="zh-CN" sz="1000" dirty="0">
              <a:solidFill>
                <a:schemeClr val="bg1">
                  <a:lumMod val="65000"/>
                </a:schemeClr>
              </a:solidFill>
            </a:endParaRPr>
          </a:p>
          <a:p>
            <a:r>
              <a:rPr lang="en-US" altLang="zh-CN" sz="1000" dirty="0">
                <a:solidFill>
                  <a:schemeClr val="bg1">
                    <a:lumMod val="65000"/>
                  </a:schemeClr>
                </a:solidFill>
              </a:rPr>
              <a:t>A2L&amp;DBC&amp;CDD</a:t>
            </a:r>
            <a:r>
              <a:rPr lang="zh-CN" altLang="en-US" sz="1000" dirty="0">
                <a:solidFill>
                  <a:schemeClr val="bg1">
                    <a:lumMod val="65000"/>
                  </a:schemeClr>
                </a:solidFill>
              </a:rPr>
              <a:t>文件解析</a:t>
            </a:r>
          </a:p>
        </p:txBody>
      </p:sp>
      <p:pic>
        <p:nvPicPr>
          <p:cNvPr id="32" name="图形 31">
            <a:extLst>
              <a:ext uri="{FF2B5EF4-FFF2-40B4-BE49-F238E27FC236}">
                <a16:creationId xmlns:a16="http://schemas.microsoft.com/office/drawing/2014/main" id="{7619DFDC-A203-9CC5-2F0C-C6AB37B0F3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69061" y="2048418"/>
            <a:ext cx="507690" cy="507690"/>
          </a:xfrm>
          <a:prstGeom prst="rect">
            <a:avLst/>
          </a:prstGeom>
        </p:spPr>
      </p:pic>
      <p:cxnSp>
        <p:nvCxnSpPr>
          <p:cNvPr id="33" name="直接连接符 32">
            <a:extLst>
              <a:ext uri="{FF2B5EF4-FFF2-40B4-BE49-F238E27FC236}">
                <a16:creationId xmlns:a16="http://schemas.microsoft.com/office/drawing/2014/main" id="{F1511C79-0AE2-0DCD-6386-C2B31E47845F}"/>
              </a:ext>
            </a:extLst>
          </p:cNvPr>
          <p:cNvCxnSpPr>
            <a:cxnSpLocks/>
          </p:cNvCxnSpPr>
          <p:nvPr/>
        </p:nvCxnSpPr>
        <p:spPr>
          <a:xfrm flipH="1">
            <a:off x="3329518" y="1653898"/>
            <a:ext cx="257269" cy="0"/>
          </a:xfrm>
          <a:prstGeom prst="line">
            <a:avLst/>
          </a:prstGeom>
          <a:ln w="12700">
            <a:solidFill>
              <a:srgbClr val="00B050"/>
            </a:solidFill>
            <a:prstDash val="solid"/>
            <a:headEnd type="arrow"/>
            <a:tailEnd type="arrow"/>
          </a:ln>
        </p:spPr>
        <p:style>
          <a:lnRef idx="3">
            <a:schemeClr val="accent4"/>
          </a:lnRef>
          <a:fillRef idx="0">
            <a:schemeClr val="accent4"/>
          </a:fillRef>
          <a:effectRef idx="2">
            <a:schemeClr val="accent4"/>
          </a:effectRef>
          <a:fontRef idx="minor">
            <a:schemeClr val="tx1"/>
          </a:fontRef>
        </p:style>
      </p:cxnSp>
      <p:cxnSp>
        <p:nvCxnSpPr>
          <p:cNvPr id="34" name="直接连接符 33">
            <a:extLst>
              <a:ext uri="{FF2B5EF4-FFF2-40B4-BE49-F238E27FC236}">
                <a16:creationId xmlns:a16="http://schemas.microsoft.com/office/drawing/2014/main" id="{A78A9598-EFF5-B109-1ACA-53F87EB1FE1C}"/>
              </a:ext>
            </a:extLst>
          </p:cNvPr>
          <p:cNvCxnSpPr>
            <a:cxnSpLocks/>
          </p:cNvCxnSpPr>
          <p:nvPr/>
        </p:nvCxnSpPr>
        <p:spPr>
          <a:xfrm flipH="1">
            <a:off x="3329517" y="2318490"/>
            <a:ext cx="257269" cy="0"/>
          </a:xfrm>
          <a:prstGeom prst="line">
            <a:avLst/>
          </a:prstGeom>
          <a:ln w="12700">
            <a:solidFill>
              <a:srgbClr val="00B050"/>
            </a:solidFill>
            <a:prstDash val="solid"/>
            <a:headEnd type="arrow"/>
            <a:tailEnd type="arrow"/>
          </a:ln>
        </p:spPr>
        <p:style>
          <a:lnRef idx="3">
            <a:schemeClr val="accent4"/>
          </a:lnRef>
          <a:fillRef idx="0">
            <a:schemeClr val="accent4"/>
          </a:fillRef>
          <a:effectRef idx="2">
            <a:schemeClr val="accent4"/>
          </a:effectRef>
          <a:fontRef idx="minor">
            <a:schemeClr val="tx1"/>
          </a:fontRef>
        </p:style>
      </p:cxnSp>
      <p:sp>
        <p:nvSpPr>
          <p:cNvPr id="35" name="文本框 34">
            <a:extLst>
              <a:ext uri="{FF2B5EF4-FFF2-40B4-BE49-F238E27FC236}">
                <a16:creationId xmlns:a16="http://schemas.microsoft.com/office/drawing/2014/main" id="{B997354F-DD68-5EF0-A1DA-7833B03F5488}"/>
              </a:ext>
            </a:extLst>
          </p:cNvPr>
          <p:cNvSpPr txBox="1"/>
          <p:nvPr/>
        </p:nvSpPr>
        <p:spPr>
          <a:xfrm>
            <a:off x="2665692" y="2519466"/>
            <a:ext cx="594993" cy="184666"/>
          </a:xfrm>
          <a:prstGeom prst="rect">
            <a:avLst/>
          </a:prstGeom>
          <a:noFill/>
        </p:spPr>
        <p:txBody>
          <a:bodyPr wrap="square">
            <a:spAutoFit/>
          </a:bodyPr>
          <a:lstStyle/>
          <a:p>
            <a:r>
              <a:rPr lang="zh-CN" altLang="en-US" sz="600" b="1" kern="100" dirty="0">
                <a:solidFill>
                  <a:schemeClr val="bg1">
                    <a:lumMod val="65000"/>
                  </a:schemeClr>
                </a:solidFill>
                <a:latin typeface="宋体" panose="02010600030101010101" pitchFamily="2" charset="-122"/>
                <a:cs typeface="Times New Roman" panose="02020603050405020304" pitchFamily="18" charset="0"/>
              </a:rPr>
              <a:t>关系数据库</a:t>
            </a:r>
            <a:endParaRPr lang="zh-CN" altLang="en-US" sz="600" b="1" dirty="0">
              <a:solidFill>
                <a:schemeClr val="bg1">
                  <a:lumMod val="65000"/>
                </a:schemeClr>
              </a:solidFill>
            </a:endParaRPr>
          </a:p>
        </p:txBody>
      </p:sp>
      <p:pic>
        <p:nvPicPr>
          <p:cNvPr id="36" name="图片 35">
            <a:extLst>
              <a:ext uri="{FF2B5EF4-FFF2-40B4-BE49-F238E27FC236}">
                <a16:creationId xmlns:a16="http://schemas.microsoft.com/office/drawing/2014/main" id="{8F358B01-5731-95FB-68C3-6DA0F79DF55E}"/>
              </a:ext>
            </a:extLst>
          </p:cNvPr>
          <p:cNvPicPr>
            <a:picLocks noChangeAspect="1"/>
          </p:cNvPicPr>
          <p:nvPr/>
        </p:nvPicPr>
        <p:blipFill>
          <a:blip r:embed="rId14"/>
          <a:stretch>
            <a:fillRect/>
          </a:stretch>
        </p:blipFill>
        <p:spPr>
          <a:xfrm>
            <a:off x="1143012" y="3243889"/>
            <a:ext cx="476543" cy="476543"/>
          </a:xfrm>
          <a:prstGeom prst="rect">
            <a:avLst/>
          </a:prstGeom>
        </p:spPr>
      </p:pic>
      <p:sp>
        <p:nvSpPr>
          <p:cNvPr id="37" name="文本框 36">
            <a:extLst>
              <a:ext uri="{FF2B5EF4-FFF2-40B4-BE49-F238E27FC236}">
                <a16:creationId xmlns:a16="http://schemas.microsoft.com/office/drawing/2014/main" id="{960D4A7E-650C-13F5-7C7B-077DF6BFE2B6}"/>
              </a:ext>
            </a:extLst>
          </p:cNvPr>
          <p:cNvSpPr txBox="1"/>
          <p:nvPr/>
        </p:nvSpPr>
        <p:spPr>
          <a:xfrm>
            <a:off x="1602263" y="4152300"/>
            <a:ext cx="1467068" cy="553998"/>
          </a:xfrm>
          <a:prstGeom prst="rect">
            <a:avLst/>
          </a:prstGeom>
          <a:noFill/>
        </p:spPr>
        <p:txBody>
          <a:bodyPr wrap="none" rtlCol="0">
            <a:spAutoFit/>
          </a:bodyPr>
          <a:lstStyle/>
          <a:p>
            <a:r>
              <a:rPr lang="zh-CN" altLang="en-US" sz="1000" dirty="0">
                <a:solidFill>
                  <a:schemeClr val="bg1">
                    <a:lumMod val="65000"/>
                  </a:schemeClr>
                </a:solidFill>
              </a:rPr>
              <a:t>数据采集，过滤诊断，</a:t>
            </a:r>
            <a:endParaRPr lang="en-US" altLang="zh-CN" sz="1000" dirty="0">
              <a:solidFill>
                <a:schemeClr val="bg1">
                  <a:lumMod val="65000"/>
                </a:schemeClr>
              </a:solidFill>
            </a:endParaRPr>
          </a:p>
          <a:p>
            <a:r>
              <a:rPr lang="zh-CN" altLang="en-US" sz="1000" dirty="0">
                <a:solidFill>
                  <a:schemeClr val="bg1">
                    <a:lumMod val="65000"/>
                  </a:schemeClr>
                </a:solidFill>
              </a:rPr>
              <a:t>数据加密，数据压缩</a:t>
            </a:r>
            <a:endParaRPr lang="en-US" altLang="zh-CN" sz="1000" dirty="0">
              <a:solidFill>
                <a:schemeClr val="bg1">
                  <a:lumMod val="65000"/>
                </a:schemeClr>
              </a:solidFill>
            </a:endParaRPr>
          </a:p>
          <a:p>
            <a:r>
              <a:rPr lang="zh-CN" altLang="en-US" sz="1000" dirty="0">
                <a:solidFill>
                  <a:schemeClr val="bg1">
                    <a:lumMod val="65000"/>
                  </a:schemeClr>
                </a:solidFill>
              </a:rPr>
              <a:t>离线存储，边缘计算</a:t>
            </a:r>
          </a:p>
        </p:txBody>
      </p:sp>
      <p:sp>
        <p:nvSpPr>
          <p:cNvPr id="38" name="文本框 37">
            <a:extLst>
              <a:ext uri="{FF2B5EF4-FFF2-40B4-BE49-F238E27FC236}">
                <a16:creationId xmlns:a16="http://schemas.microsoft.com/office/drawing/2014/main" id="{3A64CB7D-E2A6-7765-EDFF-049A0807656F}"/>
              </a:ext>
            </a:extLst>
          </p:cNvPr>
          <p:cNvSpPr txBox="1"/>
          <p:nvPr/>
        </p:nvSpPr>
        <p:spPr>
          <a:xfrm>
            <a:off x="242383" y="4029498"/>
            <a:ext cx="1210588" cy="246221"/>
          </a:xfrm>
          <a:prstGeom prst="rect">
            <a:avLst/>
          </a:prstGeom>
          <a:noFill/>
        </p:spPr>
        <p:txBody>
          <a:bodyPr wrap="none" rtlCol="0">
            <a:spAutoFit/>
          </a:bodyPr>
          <a:lstStyle/>
          <a:p>
            <a:r>
              <a:rPr lang="zh-CN" altLang="en-US" sz="1000" dirty="0">
                <a:solidFill>
                  <a:schemeClr val="bg1">
                    <a:lumMod val="65000"/>
                  </a:schemeClr>
                </a:solidFill>
              </a:rPr>
              <a:t>定位，海拔，坡度</a:t>
            </a:r>
          </a:p>
        </p:txBody>
      </p:sp>
      <p:sp>
        <p:nvSpPr>
          <p:cNvPr id="39" name="闪电形 38">
            <a:extLst>
              <a:ext uri="{FF2B5EF4-FFF2-40B4-BE49-F238E27FC236}">
                <a16:creationId xmlns:a16="http://schemas.microsoft.com/office/drawing/2014/main" id="{16B6F9AC-12A2-1A2E-7249-C74CE7C51AB1}"/>
              </a:ext>
            </a:extLst>
          </p:cNvPr>
          <p:cNvSpPr/>
          <p:nvPr/>
        </p:nvSpPr>
        <p:spPr>
          <a:xfrm>
            <a:off x="739168" y="3821409"/>
            <a:ext cx="829469" cy="293566"/>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连接符: 肘形 39">
            <a:extLst>
              <a:ext uri="{FF2B5EF4-FFF2-40B4-BE49-F238E27FC236}">
                <a16:creationId xmlns:a16="http://schemas.microsoft.com/office/drawing/2014/main" id="{1804CA57-990D-3BB4-96BA-07C5E3E67900}"/>
              </a:ext>
            </a:extLst>
          </p:cNvPr>
          <p:cNvCxnSpPr>
            <a:cxnSpLocks/>
          </p:cNvCxnSpPr>
          <p:nvPr/>
        </p:nvCxnSpPr>
        <p:spPr>
          <a:xfrm>
            <a:off x="5433688" y="2294016"/>
            <a:ext cx="1522512" cy="203671"/>
          </a:xfrm>
          <a:prstGeom prst="bentConnector3">
            <a:avLst/>
          </a:prstGeom>
          <a:ln>
            <a:solidFill>
              <a:srgbClr val="00B050"/>
            </a:solidFill>
            <a:prstDash val="solid"/>
            <a:headEnd type="none"/>
            <a:tailEnd type="arrow"/>
          </a:ln>
        </p:spPr>
        <p:style>
          <a:lnRef idx="3">
            <a:schemeClr val="accent4"/>
          </a:lnRef>
          <a:fillRef idx="0">
            <a:schemeClr val="accent4"/>
          </a:fillRef>
          <a:effectRef idx="2">
            <a:schemeClr val="accent4"/>
          </a:effectRef>
          <a:fontRef idx="minor">
            <a:schemeClr val="tx1"/>
          </a:fontRef>
        </p:style>
      </p:cxnSp>
      <p:sp>
        <p:nvSpPr>
          <p:cNvPr id="41" name="文本框 40">
            <a:extLst>
              <a:ext uri="{FF2B5EF4-FFF2-40B4-BE49-F238E27FC236}">
                <a16:creationId xmlns:a16="http://schemas.microsoft.com/office/drawing/2014/main" id="{F870C8F7-7B0A-770B-E747-8025446149DD}"/>
              </a:ext>
            </a:extLst>
          </p:cNvPr>
          <p:cNvSpPr txBox="1"/>
          <p:nvPr/>
        </p:nvSpPr>
        <p:spPr>
          <a:xfrm>
            <a:off x="5716148" y="2302263"/>
            <a:ext cx="777906" cy="215444"/>
          </a:xfrm>
          <a:prstGeom prst="rect">
            <a:avLst/>
          </a:prstGeom>
          <a:noFill/>
        </p:spPr>
        <p:txBody>
          <a:bodyPr wrap="square">
            <a:spAutoFit/>
          </a:bodyPr>
          <a:lstStyle/>
          <a:p>
            <a:r>
              <a:rPr lang="en-US" altLang="zh-CN" sz="800" b="1" kern="100" dirty="0">
                <a:latin typeface="宋体" panose="02010600030101010101" pitchFamily="2" charset="-122"/>
                <a:cs typeface="Times New Roman" panose="02020603050405020304" pitchFamily="18" charset="0"/>
              </a:rPr>
              <a:t>Restful API</a:t>
            </a:r>
            <a:endParaRPr lang="zh-CN" altLang="en-US" sz="800" b="1" dirty="0"/>
          </a:p>
        </p:txBody>
      </p:sp>
      <p:pic>
        <p:nvPicPr>
          <p:cNvPr id="42" name="Picture 24">
            <a:extLst>
              <a:ext uri="{FF2B5EF4-FFF2-40B4-BE49-F238E27FC236}">
                <a16:creationId xmlns:a16="http://schemas.microsoft.com/office/drawing/2014/main" id="{23ACE277-239F-6EA2-F31F-40EC68922A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7427" y="1538027"/>
            <a:ext cx="1033507" cy="1033507"/>
          </a:xfrm>
          <a:prstGeom prst="rect">
            <a:avLst/>
          </a:prstGeom>
          <a:noFill/>
          <a:extLst>
            <a:ext uri="{909E8E84-426E-40DD-AFC4-6F175D3DCCD1}">
              <a14:hiddenFill xmlns:a14="http://schemas.microsoft.com/office/drawing/2010/main">
                <a:solidFill>
                  <a:srgbClr val="FFFFFF"/>
                </a:solidFill>
              </a14:hiddenFill>
            </a:ext>
          </a:extLst>
        </p:spPr>
      </p:pic>
      <p:sp>
        <p:nvSpPr>
          <p:cNvPr id="43" name="弧形 42">
            <a:extLst>
              <a:ext uri="{FF2B5EF4-FFF2-40B4-BE49-F238E27FC236}">
                <a16:creationId xmlns:a16="http://schemas.microsoft.com/office/drawing/2014/main" id="{13E3907E-0E23-CFB4-7846-E2B0B9970A7F}"/>
              </a:ext>
            </a:extLst>
          </p:cNvPr>
          <p:cNvSpPr/>
          <p:nvPr/>
        </p:nvSpPr>
        <p:spPr>
          <a:xfrm rot="20470229">
            <a:off x="1425117" y="1260036"/>
            <a:ext cx="518589" cy="730339"/>
          </a:xfrm>
          <a:prstGeom prst="arc">
            <a:avLst>
              <a:gd name="adj1" fmla="val 16647473"/>
              <a:gd name="adj2" fmla="val 1417282"/>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44" name="弧形 43">
            <a:extLst>
              <a:ext uri="{FF2B5EF4-FFF2-40B4-BE49-F238E27FC236}">
                <a16:creationId xmlns:a16="http://schemas.microsoft.com/office/drawing/2014/main" id="{DAB78A5C-6EB8-47AF-0286-8DA72F0C613C}"/>
              </a:ext>
            </a:extLst>
          </p:cNvPr>
          <p:cNvSpPr/>
          <p:nvPr/>
        </p:nvSpPr>
        <p:spPr>
          <a:xfrm>
            <a:off x="1233049" y="1452331"/>
            <a:ext cx="518589" cy="730339"/>
          </a:xfrm>
          <a:prstGeom prst="arc">
            <a:avLst>
              <a:gd name="adj1" fmla="val 17089406"/>
              <a:gd name="adj2" fmla="val 20347453"/>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id="{9713EB0E-B53C-6DBD-EC7D-EBB4FCE317A3}"/>
              </a:ext>
            </a:extLst>
          </p:cNvPr>
          <p:cNvSpPr/>
          <p:nvPr/>
        </p:nvSpPr>
        <p:spPr>
          <a:xfrm rot="21223376">
            <a:off x="1328973" y="1364283"/>
            <a:ext cx="518589" cy="730339"/>
          </a:xfrm>
          <a:prstGeom prst="arc">
            <a:avLst>
              <a:gd name="adj1" fmla="val 16647473"/>
              <a:gd name="adj2" fmla="val 2139742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pic>
        <p:nvPicPr>
          <p:cNvPr id="46" name="图形 45">
            <a:extLst>
              <a:ext uri="{FF2B5EF4-FFF2-40B4-BE49-F238E27FC236}">
                <a16:creationId xmlns:a16="http://schemas.microsoft.com/office/drawing/2014/main" id="{130165B4-E782-99AF-91CC-05BD3CA2CA2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69061" y="1376798"/>
            <a:ext cx="528640" cy="528640"/>
          </a:xfrm>
          <a:prstGeom prst="rect">
            <a:avLst/>
          </a:prstGeom>
        </p:spPr>
      </p:pic>
      <p:sp>
        <p:nvSpPr>
          <p:cNvPr id="47" name="文本框 46">
            <a:extLst>
              <a:ext uri="{FF2B5EF4-FFF2-40B4-BE49-F238E27FC236}">
                <a16:creationId xmlns:a16="http://schemas.microsoft.com/office/drawing/2014/main" id="{102D9A02-D4E5-8B56-88F6-A8E1F3F258D4}"/>
              </a:ext>
            </a:extLst>
          </p:cNvPr>
          <p:cNvSpPr txBox="1"/>
          <p:nvPr/>
        </p:nvSpPr>
        <p:spPr>
          <a:xfrm>
            <a:off x="2640833" y="1842452"/>
            <a:ext cx="594993" cy="184666"/>
          </a:xfrm>
          <a:prstGeom prst="rect">
            <a:avLst/>
          </a:prstGeom>
          <a:noFill/>
        </p:spPr>
        <p:txBody>
          <a:bodyPr wrap="square">
            <a:spAutoFit/>
          </a:bodyPr>
          <a:lstStyle/>
          <a:p>
            <a:r>
              <a:rPr lang="zh-CN" altLang="en-US" sz="600" b="1" kern="100" dirty="0">
                <a:solidFill>
                  <a:schemeClr val="bg1">
                    <a:lumMod val="65000"/>
                  </a:schemeClr>
                </a:solidFill>
                <a:latin typeface="宋体" panose="02010600030101010101" pitchFamily="2" charset="-122"/>
                <a:cs typeface="Times New Roman" panose="02020603050405020304" pitchFamily="18" charset="0"/>
              </a:rPr>
              <a:t>时序数据库</a:t>
            </a:r>
            <a:endParaRPr lang="zh-CN" altLang="en-US" sz="600" b="1" dirty="0">
              <a:solidFill>
                <a:schemeClr val="bg1">
                  <a:lumMod val="65000"/>
                </a:schemeClr>
              </a:solidFill>
            </a:endParaRPr>
          </a:p>
        </p:txBody>
      </p:sp>
      <p:grpSp>
        <p:nvGrpSpPr>
          <p:cNvPr id="48" name="组合 47">
            <a:extLst>
              <a:ext uri="{FF2B5EF4-FFF2-40B4-BE49-F238E27FC236}">
                <a16:creationId xmlns:a16="http://schemas.microsoft.com/office/drawing/2014/main" id="{0AA4FE55-5802-24DA-B366-7798F48382AB}"/>
              </a:ext>
            </a:extLst>
          </p:cNvPr>
          <p:cNvGrpSpPr/>
          <p:nvPr/>
        </p:nvGrpSpPr>
        <p:grpSpPr>
          <a:xfrm>
            <a:off x="5401513" y="5246765"/>
            <a:ext cx="476988" cy="600098"/>
            <a:chOff x="3145216" y="4587240"/>
            <a:chExt cx="476988" cy="600098"/>
          </a:xfrm>
        </p:grpSpPr>
        <p:pic>
          <p:nvPicPr>
            <p:cNvPr id="49" name="Picture 10" descr="See the source image">
              <a:extLst>
                <a:ext uri="{FF2B5EF4-FFF2-40B4-BE49-F238E27FC236}">
                  <a16:creationId xmlns:a16="http://schemas.microsoft.com/office/drawing/2014/main" id="{8A80F0BC-93FE-268E-E93C-2C05DFFC4A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16" y="4587240"/>
              <a:ext cx="476988" cy="476988"/>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6A583E51-429C-F97C-C50A-BC0F5A359DC2}"/>
                </a:ext>
              </a:extLst>
            </p:cNvPr>
            <p:cNvSpPr txBox="1"/>
            <p:nvPr/>
          </p:nvSpPr>
          <p:spPr>
            <a:xfrm>
              <a:off x="3181058" y="4941117"/>
              <a:ext cx="441146" cy="246221"/>
            </a:xfrm>
            <a:prstGeom prst="rect">
              <a:avLst/>
            </a:prstGeom>
            <a:noFill/>
          </p:spPr>
          <p:txBody>
            <a:bodyPr wrap="none" rtlCol="0">
              <a:spAutoFit/>
            </a:bodyPr>
            <a:lstStyle/>
            <a:p>
              <a:r>
                <a:rPr lang="zh-CN" altLang="en-US" sz="1000" dirty="0">
                  <a:solidFill>
                    <a:schemeClr val="accent5">
                      <a:lumMod val="50000"/>
                    </a:schemeClr>
                  </a:solidFill>
                </a:rPr>
                <a:t>底盘</a:t>
              </a:r>
            </a:p>
          </p:txBody>
        </p:sp>
      </p:grpSp>
      <p:grpSp>
        <p:nvGrpSpPr>
          <p:cNvPr id="51" name="组合 50">
            <a:extLst>
              <a:ext uri="{FF2B5EF4-FFF2-40B4-BE49-F238E27FC236}">
                <a16:creationId xmlns:a16="http://schemas.microsoft.com/office/drawing/2014/main" id="{97E75D74-E313-92DB-C044-CC23A6C790F8}"/>
              </a:ext>
            </a:extLst>
          </p:cNvPr>
          <p:cNvGrpSpPr/>
          <p:nvPr/>
        </p:nvGrpSpPr>
        <p:grpSpPr>
          <a:xfrm>
            <a:off x="4510237" y="5236269"/>
            <a:ext cx="476988" cy="600098"/>
            <a:chOff x="3145216" y="4587240"/>
            <a:chExt cx="476988" cy="600098"/>
          </a:xfrm>
        </p:grpSpPr>
        <p:pic>
          <p:nvPicPr>
            <p:cNvPr id="52" name="Picture 10" descr="See the source image">
              <a:extLst>
                <a:ext uri="{FF2B5EF4-FFF2-40B4-BE49-F238E27FC236}">
                  <a16:creationId xmlns:a16="http://schemas.microsoft.com/office/drawing/2014/main" id="{2E7EA7A6-7A1F-1236-7F57-739F32080E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16" y="4587240"/>
              <a:ext cx="476988" cy="476988"/>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923E85FC-42D1-05D4-71BB-AB66CAF1D5A9}"/>
                </a:ext>
              </a:extLst>
            </p:cNvPr>
            <p:cNvSpPr txBox="1"/>
            <p:nvPr/>
          </p:nvSpPr>
          <p:spPr>
            <a:xfrm>
              <a:off x="3181058" y="4941117"/>
              <a:ext cx="441146" cy="246221"/>
            </a:xfrm>
            <a:prstGeom prst="rect">
              <a:avLst/>
            </a:prstGeom>
            <a:noFill/>
          </p:spPr>
          <p:txBody>
            <a:bodyPr wrap="none" rtlCol="0">
              <a:spAutoFit/>
            </a:bodyPr>
            <a:lstStyle/>
            <a:p>
              <a:r>
                <a:rPr lang="zh-CN" altLang="en-US" sz="1000" dirty="0">
                  <a:solidFill>
                    <a:schemeClr val="accent5">
                      <a:lumMod val="50000"/>
                    </a:schemeClr>
                  </a:solidFill>
                </a:rPr>
                <a:t>车身</a:t>
              </a:r>
            </a:p>
          </p:txBody>
        </p:sp>
      </p:grpSp>
      <p:grpSp>
        <p:nvGrpSpPr>
          <p:cNvPr id="54" name="组合 53">
            <a:extLst>
              <a:ext uri="{FF2B5EF4-FFF2-40B4-BE49-F238E27FC236}">
                <a16:creationId xmlns:a16="http://schemas.microsoft.com/office/drawing/2014/main" id="{1D472D55-069B-BDA0-93AD-1FE199937E33}"/>
              </a:ext>
            </a:extLst>
          </p:cNvPr>
          <p:cNvGrpSpPr/>
          <p:nvPr/>
        </p:nvGrpSpPr>
        <p:grpSpPr>
          <a:xfrm>
            <a:off x="4682765" y="4051201"/>
            <a:ext cx="476988" cy="600098"/>
            <a:chOff x="3145216" y="4587240"/>
            <a:chExt cx="476988" cy="600098"/>
          </a:xfrm>
        </p:grpSpPr>
        <p:pic>
          <p:nvPicPr>
            <p:cNvPr id="55" name="Picture 10" descr="See the source image">
              <a:extLst>
                <a:ext uri="{FF2B5EF4-FFF2-40B4-BE49-F238E27FC236}">
                  <a16:creationId xmlns:a16="http://schemas.microsoft.com/office/drawing/2014/main" id="{7E266555-3E72-D017-57E5-48A364865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16" y="4587240"/>
              <a:ext cx="476988" cy="476988"/>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20EE8B7-9DE3-E534-4BDA-86713F39CBB6}"/>
                </a:ext>
              </a:extLst>
            </p:cNvPr>
            <p:cNvSpPr txBox="1"/>
            <p:nvPr/>
          </p:nvSpPr>
          <p:spPr>
            <a:xfrm>
              <a:off x="3181058" y="4941117"/>
              <a:ext cx="441146" cy="246221"/>
            </a:xfrm>
            <a:prstGeom prst="rect">
              <a:avLst/>
            </a:prstGeom>
            <a:noFill/>
          </p:spPr>
          <p:txBody>
            <a:bodyPr wrap="none" rtlCol="0">
              <a:spAutoFit/>
            </a:bodyPr>
            <a:lstStyle/>
            <a:p>
              <a:r>
                <a:rPr lang="zh-CN" altLang="en-US" sz="1000" dirty="0">
                  <a:solidFill>
                    <a:schemeClr val="accent5">
                      <a:lumMod val="50000"/>
                    </a:schemeClr>
                  </a:solidFill>
                </a:rPr>
                <a:t>座舱</a:t>
              </a:r>
            </a:p>
          </p:txBody>
        </p:sp>
      </p:grpSp>
      <p:cxnSp>
        <p:nvCxnSpPr>
          <p:cNvPr id="57" name="直接连接符 56">
            <a:extLst>
              <a:ext uri="{FF2B5EF4-FFF2-40B4-BE49-F238E27FC236}">
                <a16:creationId xmlns:a16="http://schemas.microsoft.com/office/drawing/2014/main" id="{7CB72759-2423-0D98-078D-68D742736720}"/>
              </a:ext>
            </a:extLst>
          </p:cNvPr>
          <p:cNvCxnSpPr>
            <a:cxnSpLocks/>
          </p:cNvCxnSpPr>
          <p:nvPr/>
        </p:nvCxnSpPr>
        <p:spPr>
          <a:xfrm>
            <a:off x="3225303" y="4676750"/>
            <a:ext cx="0" cy="204010"/>
          </a:xfrm>
          <a:prstGeom prst="line">
            <a:avLst/>
          </a:prstGeom>
        </p:spPr>
        <p:style>
          <a:lnRef idx="3">
            <a:schemeClr val="accent5"/>
          </a:lnRef>
          <a:fillRef idx="0">
            <a:schemeClr val="accent5"/>
          </a:fillRef>
          <a:effectRef idx="2">
            <a:schemeClr val="accent5"/>
          </a:effectRef>
          <a:fontRef idx="minor">
            <a:schemeClr val="tx1"/>
          </a:fontRef>
        </p:style>
      </p:cxnSp>
      <p:cxnSp>
        <p:nvCxnSpPr>
          <p:cNvPr id="58" name="直接连接符 57">
            <a:extLst>
              <a:ext uri="{FF2B5EF4-FFF2-40B4-BE49-F238E27FC236}">
                <a16:creationId xmlns:a16="http://schemas.microsoft.com/office/drawing/2014/main" id="{42ACBDB0-A573-C0DF-6900-651E6855581F}"/>
              </a:ext>
            </a:extLst>
          </p:cNvPr>
          <p:cNvCxnSpPr>
            <a:cxnSpLocks/>
          </p:cNvCxnSpPr>
          <p:nvPr/>
        </p:nvCxnSpPr>
        <p:spPr>
          <a:xfrm>
            <a:off x="3496989" y="5015081"/>
            <a:ext cx="2143018"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直接连接符 58">
            <a:extLst>
              <a:ext uri="{FF2B5EF4-FFF2-40B4-BE49-F238E27FC236}">
                <a16:creationId xmlns:a16="http://schemas.microsoft.com/office/drawing/2014/main" id="{EF4345C4-B931-499C-3614-DEC2944B9D7B}"/>
              </a:ext>
            </a:extLst>
          </p:cNvPr>
          <p:cNvCxnSpPr>
            <a:cxnSpLocks/>
          </p:cNvCxnSpPr>
          <p:nvPr/>
        </p:nvCxnSpPr>
        <p:spPr>
          <a:xfrm flipH="1">
            <a:off x="4939180" y="4562717"/>
            <a:ext cx="0" cy="429609"/>
          </a:xfrm>
          <a:prstGeom prst="line">
            <a:avLst/>
          </a:prstGeom>
        </p:spPr>
        <p:style>
          <a:lnRef idx="3">
            <a:schemeClr val="accent5"/>
          </a:lnRef>
          <a:fillRef idx="0">
            <a:schemeClr val="accent5"/>
          </a:fillRef>
          <a:effectRef idx="2">
            <a:schemeClr val="accent5"/>
          </a:effectRef>
          <a:fontRef idx="minor">
            <a:schemeClr val="tx1"/>
          </a:fontRef>
        </p:style>
      </p:cxnSp>
      <p:cxnSp>
        <p:nvCxnSpPr>
          <p:cNvPr id="60" name="直接连接符 59">
            <a:extLst>
              <a:ext uri="{FF2B5EF4-FFF2-40B4-BE49-F238E27FC236}">
                <a16:creationId xmlns:a16="http://schemas.microsoft.com/office/drawing/2014/main" id="{D9C35450-6D4B-7F69-902F-DEC55E46F24C}"/>
              </a:ext>
            </a:extLst>
          </p:cNvPr>
          <p:cNvCxnSpPr>
            <a:cxnSpLocks/>
            <a:endCxn id="49" idx="0"/>
          </p:cNvCxnSpPr>
          <p:nvPr/>
        </p:nvCxnSpPr>
        <p:spPr>
          <a:xfrm>
            <a:off x="5632409" y="5015081"/>
            <a:ext cx="0" cy="231684"/>
          </a:xfrm>
          <a:prstGeom prst="line">
            <a:avLst/>
          </a:prstGeom>
        </p:spPr>
        <p:style>
          <a:lnRef idx="3">
            <a:schemeClr val="accent5"/>
          </a:lnRef>
          <a:fillRef idx="0">
            <a:schemeClr val="accent5"/>
          </a:fillRef>
          <a:effectRef idx="2">
            <a:schemeClr val="accent5"/>
          </a:effectRef>
          <a:fontRef idx="minor">
            <a:schemeClr val="tx1"/>
          </a:fontRef>
        </p:style>
      </p:cxnSp>
      <p:cxnSp>
        <p:nvCxnSpPr>
          <p:cNvPr id="61" name="直接连接符 60">
            <a:extLst>
              <a:ext uri="{FF2B5EF4-FFF2-40B4-BE49-F238E27FC236}">
                <a16:creationId xmlns:a16="http://schemas.microsoft.com/office/drawing/2014/main" id="{B14B0E11-BB1E-AEFD-DEDC-638E7D29712E}"/>
              </a:ext>
            </a:extLst>
          </p:cNvPr>
          <p:cNvCxnSpPr>
            <a:cxnSpLocks/>
          </p:cNvCxnSpPr>
          <p:nvPr/>
        </p:nvCxnSpPr>
        <p:spPr>
          <a:xfrm>
            <a:off x="4748731" y="5019503"/>
            <a:ext cx="0" cy="231684"/>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连接符: 曲线 61">
            <a:extLst>
              <a:ext uri="{FF2B5EF4-FFF2-40B4-BE49-F238E27FC236}">
                <a16:creationId xmlns:a16="http://schemas.microsoft.com/office/drawing/2014/main" id="{B72C07B9-945B-4C43-B1EB-85858B8168B9}"/>
              </a:ext>
            </a:extLst>
          </p:cNvPr>
          <p:cNvCxnSpPr>
            <a:cxnSpLocks/>
          </p:cNvCxnSpPr>
          <p:nvPr/>
        </p:nvCxnSpPr>
        <p:spPr>
          <a:xfrm rot="5400000" flipH="1" flipV="1">
            <a:off x="2683023" y="3402535"/>
            <a:ext cx="2300347" cy="638346"/>
          </a:xfrm>
          <a:prstGeom prst="curvedConnector3">
            <a:avLst>
              <a:gd name="adj1" fmla="val 50000"/>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DB2696F5-4EDA-829B-014F-A81A3B6C0B7A}"/>
              </a:ext>
            </a:extLst>
          </p:cNvPr>
          <p:cNvSpPr txBox="1"/>
          <p:nvPr/>
        </p:nvSpPr>
        <p:spPr>
          <a:xfrm rot="17510155">
            <a:off x="2894888" y="3275138"/>
            <a:ext cx="1602362" cy="307777"/>
          </a:xfrm>
          <a:prstGeom prst="rect">
            <a:avLst/>
          </a:prstGeom>
          <a:noFill/>
        </p:spPr>
        <p:txBody>
          <a:bodyPr vert="horz" wrap="square">
            <a:spAutoFit/>
          </a:bodyPr>
          <a:lstStyle/>
          <a:p>
            <a:r>
              <a:rPr lang="en-US" altLang="zh-CN" sz="1400" b="1" dirty="0"/>
              <a:t>3G/4G/5G</a:t>
            </a:r>
            <a:r>
              <a:rPr lang="zh-CN" altLang="en-US" sz="1400" b="1" dirty="0"/>
              <a:t>（</a:t>
            </a:r>
            <a:r>
              <a:rPr lang="en-US" altLang="zh-CN" sz="1400" b="1" dirty="0" err="1"/>
              <a:t>mqtt</a:t>
            </a:r>
            <a:r>
              <a:rPr lang="zh-CN" altLang="en-US" sz="1400" b="1" dirty="0"/>
              <a:t>）</a:t>
            </a:r>
          </a:p>
        </p:txBody>
      </p:sp>
      <p:sp>
        <p:nvSpPr>
          <p:cNvPr id="1027" name="流程图: 终止 1026">
            <a:extLst>
              <a:ext uri="{FF2B5EF4-FFF2-40B4-BE49-F238E27FC236}">
                <a16:creationId xmlns:a16="http://schemas.microsoft.com/office/drawing/2014/main" id="{98E5EE3B-949F-2742-F0C2-CDD2191CC80D}"/>
              </a:ext>
            </a:extLst>
          </p:cNvPr>
          <p:cNvSpPr/>
          <p:nvPr/>
        </p:nvSpPr>
        <p:spPr>
          <a:xfrm>
            <a:off x="6925304" y="2729833"/>
            <a:ext cx="1291064" cy="274320"/>
          </a:xfrm>
          <a:prstGeom prst="flowChartTerminator">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2">
                    <a:lumMod val="75000"/>
                  </a:schemeClr>
                </a:solidFill>
                <a:latin typeface="微软雅黑" panose="020B0503020204020204" pitchFamily="34" charset="-122"/>
                <a:ea typeface="微软雅黑" panose="020B0503020204020204" pitchFamily="34" charset="-122"/>
              </a:rPr>
              <a:t>数据处理</a:t>
            </a:r>
          </a:p>
        </p:txBody>
      </p:sp>
      <p:sp>
        <p:nvSpPr>
          <p:cNvPr id="1028" name="流程图: 终止 1027">
            <a:extLst>
              <a:ext uri="{FF2B5EF4-FFF2-40B4-BE49-F238E27FC236}">
                <a16:creationId xmlns:a16="http://schemas.microsoft.com/office/drawing/2014/main" id="{40057ABD-CA3F-7BBA-1DE1-34E6A1BD3FE9}"/>
              </a:ext>
            </a:extLst>
          </p:cNvPr>
          <p:cNvSpPr/>
          <p:nvPr/>
        </p:nvSpPr>
        <p:spPr>
          <a:xfrm>
            <a:off x="2615153" y="5223638"/>
            <a:ext cx="1291064" cy="274320"/>
          </a:xfrm>
          <a:prstGeom prst="flowChartTerminator">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2">
                    <a:lumMod val="75000"/>
                  </a:schemeClr>
                </a:solidFill>
                <a:latin typeface="微软雅黑" panose="020B0503020204020204" pitchFamily="34" charset="-122"/>
                <a:ea typeface="微软雅黑" panose="020B0503020204020204" pitchFamily="34" charset="-122"/>
              </a:rPr>
              <a:t>边缘端数采仪</a:t>
            </a:r>
          </a:p>
        </p:txBody>
      </p:sp>
      <p:sp>
        <p:nvSpPr>
          <p:cNvPr id="1030" name="文本框 1029">
            <a:extLst>
              <a:ext uri="{FF2B5EF4-FFF2-40B4-BE49-F238E27FC236}">
                <a16:creationId xmlns:a16="http://schemas.microsoft.com/office/drawing/2014/main" id="{873EBB2D-CE3D-EB52-2FC8-FB57E1AE3581}"/>
              </a:ext>
            </a:extLst>
          </p:cNvPr>
          <p:cNvSpPr txBox="1"/>
          <p:nvPr/>
        </p:nvSpPr>
        <p:spPr>
          <a:xfrm>
            <a:off x="9012299" y="2286559"/>
            <a:ext cx="2407444"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T-box+</a:t>
            </a:r>
            <a:r>
              <a:rPr lang="zh-CN" altLang="en-US" dirty="0"/>
              <a:t>云端的数采方案实现了远程的报文解析与异常诊断。</a:t>
            </a:r>
            <a:endParaRPr lang="en-US" altLang="zh-CN" dirty="0"/>
          </a:p>
          <a:p>
            <a:endParaRPr lang="en-US" altLang="zh-CN" dirty="0"/>
          </a:p>
          <a:p>
            <a:pPr marL="285750" indent="-285750">
              <a:buFont typeface="Wingdings" panose="05000000000000000000" pitchFamily="2" charset="2"/>
              <a:buChar char="Ø"/>
            </a:pPr>
            <a:r>
              <a:rPr lang="zh-CN" altLang="en-US" dirty="0"/>
              <a:t>传统的汽车多源传感器的异常检测依赖于预定义的阈值与规则。</a:t>
            </a:r>
          </a:p>
        </p:txBody>
      </p:sp>
    </p:spTree>
    <p:extLst>
      <p:ext uri="{BB962C8B-B14F-4D97-AF65-F5344CB8AC3E}">
        <p14:creationId xmlns:p14="http://schemas.microsoft.com/office/powerpoint/2010/main" val="355123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E3251-FF03-84AC-2547-CC55B73EAAB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740AD0F-F963-4CFE-5705-D5621EE1EA7E}"/>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6446295F-5AF4-0121-AA61-AB643AF1A7CC}"/>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9445A25B-7678-35B2-E1F0-53C5BBA866BD}"/>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53BA01F6-D811-C979-1F96-EB46513B815A}"/>
                </a:ext>
              </a:extLst>
            </p:cNvPr>
            <p:cNvSpPr txBox="1"/>
            <p:nvPr/>
          </p:nvSpPr>
          <p:spPr>
            <a:xfrm>
              <a:off x="116546" y="63809"/>
              <a:ext cx="4575746" cy="369332"/>
            </a:xfrm>
            <a:prstGeom prst="rect">
              <a:avLst/>
            </a:prstGeom>
            <a:noFill/>
          </p:spPr>
          <p:txBody>
            <a:bodyPr wrap="square">
              <a:spAutoFit/>
            </a:bodyPr>
            <a:lstStyle/>
            <a:p>
              <a:r>
                <a:rPr lang="zh-CN" altLang="en-US" sz="1800" dirty="0"/>
                <a:t>研究背景与意义</a:t>
              </a:r>
              <a:endParaRPr lang="zh-CN" altLang="en-US" dirty="0"/>
            </a:p>
          </p:txBody>
        </p:sp>
      </p:grpSp>
      <p:pic>
        <p:nvPicPr>
          <p:cNvPr id="7" name="图片 6">
            <a:extLst>
              <a:ext uri="{FF2B5EF4-FFF2-40B4-BE49-F238E27FC236}">
                <a16:creationId xmlns:a16="http://schemas.microsoft.com/office/drawing/2014/main" id="{C622E4BD-F15B-E6B5-D8C3-42535F5F4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958" y="3119748"/>
            <a:ext cx="5080635" cy="2462530"/>
          </a:xfrm>
          <a:prstGeom prst="rect">
            <a:avLst/>
          </a:prstGeom>
        </p:spPr>
      </p:pic>
      <p:sp>
        <p:nvSpPr>
          <p:cNvPr id="21" name="文本框 20">
            <a:extLst>
              <a:ext uri="{FF2B5EF4-FFF2-40B4-BE49-F238E27FC236}">
                <a16:creationId xmlns:a16="http://schemas.microsoft.com/office/drawing/2014/main" id="{8FF06BA6-DD8A-7541-F87C-B3D10501062C}"/>
              </a:ext>
            </a:extLst>
          </p:cNvPr>
          <p:cNvSpPr txBox="1"/>
          <p:nvPr/>
        </p:nvSpPr>
        <p:spPr>
          <a:xfrm>
            <a:off x="1093694" y="675557"/>
            <a:ext cx="8597153" cy="646331"/>
          </a:xfrm>
          <a:prstGeom prst="rect">
            <a:avLst/>
          </a:prstGeom>
          <a:noFill/>
        </p:spPr>
        <p:txBody>
          <a:bodyPr wrap="square">
            <a:spAutoFit/>
          </a:bodyPr>
          <a:lstStyle/>
          <a:p>
            <a:r>
              <a:rPr lang="zh-CN" altLang="en-US" dirty="0"/>
              <a:t>多元时序无监督异常检测由于其在工业界的现实意义近年来越来越多成为研究热点。其中基于深度学习的异常检测算法包括基于预测的算法与基于</a:t>
            </a:r>
            <a:r>
              <a:rPr lang="zh-CN" altLang="en-US" b="1" dirty="0"/>
              <a:t>重构</a:t>
            </a:r>
            <a:r>
              <a:rPr lang="zh-CN" altLang="en-US" dirty="0"/>
              <a:t>的算法。</a:t>
            </a:r>
            <a:endParaRPr lang="en-US" altLang="zh-CN" dirty="0"/>
          </a:p>
        </p:txBody>
      </p:sp>
      <p:pic>
        <p:nvPicPr>
          <p:cNvPr id="1024" name="图片 1023" descr="图表, 折线图&#10;&#10;描述已自动生成">
            <a:extLst>
              <a:ext uri="{FF2B5EF4-FFF2-40B4-BE49-F238E27FC236}">
                <a16:creationId xmlns:a16="http://schemas.microsoft.com/office/drawing/2014/main" id="{5AF0B104-82F4-51A0-2106-BCFC606619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1090" y="1667435"/>
            <a:ext cx="2031753" cy="4872254"/>
          </a:xfrm>
          <a:prstGeom prst="rect">
            <a:avLst/>
          </a:prstGeom>
        </p:spPr>
      </p:pic>
    </p:spTree>
    <p:extLst>
      <p:ext uri="{BB962C8B-B14F-4D97-AF65-F5344CB8AC3E}">
        <p14:creationId xmlns:p14="http://schemas.microsoft.com/office/powerpoint/2010/main" val="944348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40391-A638-8B81-D3D0-403183BBB94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4CAB963-EFFE-1D5E-2B3A-BD565E005AF5}"/>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EA7D116C-CA00-1D2F-CDAC-CD7B164BB569}"/>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47D7489F-2174-EED8-15BC-89B05CD0DF9D}"/>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400DDF4F-AC26-9C8F-D0EB-5D715513D815}"/>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p:pic>
        <p:nvPicPr>
          <p:cNvPr id="7" name="图片 6">
            <a:extLst>
              <a:ext uri="{FF2B5EF4-FFF2-40B4-BE49-F238E27FC236}">
                <a16:creationId xmlns:a16="http://schemas.microsoft.com/office/drawing/2014/main" id="{177402CC-827F-D263-8FBE-97D0F4C90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072" y="1317626"/>
            <a:ext cx="3407410" cy="4832350"/>
          </a:xfrm>
          <a:prstGeom prst="rect">
            <a:avLst/>
          </a:prstGeom>
        </p:spPr>
      </p:pic>
      <p:sp>
        <p:nvSpPr>
          <p:cNvPr id="10" name="文本框 9">
            <a:extLst>
              <a:ext uri="{FF2B5EF4-FFF2-40B4-BE49-F238E27FC236}">
                <a16:creationId xmlns:a16="http://schemas.microsoft.com/office/drawing/2014/main" id="{79926557-03CE-C64F-7C5C-214B4FFEA06A}"/>
              </a:ext>
            </a:extLst>
          </p:cNvPr>
          <p:cNvSpPr txBox="1"/>
          <p:nvPr/>
        </p:nvSpPr>
        <p:spPr>
          <a:xfrm>
            <a:off x="6490029" y="1081280"/>
            <a:ext cx="3407409" cy="2585323"/>
          </a:xfrm>
          <a:prstGeom prst="rect">
            <a:avLst/>
          </a:prstGeom>
          <a:noFill/>
        </p:spPr>
        <p:txBody>
          <a:bodyPr wrap="square">
            <a:spAutoFit/>
          </a:bodyPr>
          <a:lstStyle/>
          <a:p>
            <a:endParaRPr lang="en-US" altLang="zh-CN" sz="1800" dirty="0"/>
          </a:p>
          <a:p>
            <a:pPr marL="285750" indent="-285750">
              <a:buFont typeface="Wingdings" panose="05000000000000000000" pitchFamily="2" charset="2"/>
              <a:buChar char="Ø"/>
            </a:pPr>
            <a:r>
              <a:rPr lang="zh-CN" altLang="en-US" sz="1800" dirty="0"/>
              <a:t>长时序</a:t>
            </a:r>
            <a:r>
              <a:rPr lang="zh-CN" altLang="en-US" dirty="0"/>
              <a:t>的趋势与周期的显式分离</a:t>
            </a:r>
            <a:endParaRPr lang="en-US" altLang="zh-CN" sz="1800" dirty="0"/>
          </a:p>
          <a:p>
            <a:pPr marL="285750" indent="-285750">
              <a:buFont typeface="Wingdings" panose="05000000000000000000" pitchFamily="2" charset="2"/>
              <a:buChar char="Ø"/>
            </a:pPr>
            <a:r>
              <a:rPr lang="zh-CN" altLang="en-US" sz="1800" dirty="0"/>
              <a:t>不同变量之间的复杂关系</a:t>
            </a:r>
            <a:endParaRPr lang="en-US" altLang="zh-CN" sz="1800" dirty="0"/>
          </a:p>
          <a:p>
            <a:pPr marL="285750" indent="-285750">
              <a:buFont typeface="Wingdings" panose="05000000000000000000" pitchFamily="2" charset="2"/>
              <a:buChar char="Ø"/>
            </a:pPr>
            <a:r>
              <a:rPr lang="zh-CN" altLang="en-US" sz="1800" dirty="0"/>
              <a:t>数据的时间依赖性</a:t>
            </a:r>
            <a:endParaRPr lang="en-US" altLang="zh-CN" sz="1800" dirty="0"/>
          </a:p>
          <a:p>
            <a:pPr marL="285750" indent="-285750">
              <a:buFont typeface="Wingdings" panose="05000000000000000000" pitchFamily="2" charset="2"/>
              <a:buChar char="Ø"/>
            </a:pPr>
            <a:r>
              <a:rPr lang="zh-CN" altLang="en-US" sz="1800" dirty="0"/>
              <a:t>动态调整异常检测的阈值</a:t>
            </a:r>
            <a:endParaRPr lang="en-US" altLang="zh-CN" sz="1800" dirty="0"/>
          </a:p>
          <a:p>
            <a:pPr marL="285750" indent="-285750">
              <a:buFont typeface="Wingdings" panose="05000000000000000000" pitchFamily="2" charset="2"/>
              <a:buChar char="Ø"/>
            </a:pPr>
            <a:r>
              <a:rPr lang="zh-CN" altLang="en-US" sz="1800" dirty="0"/>
              <a:t>实时性</a:t>
            </a:r>
            <a:endParaRPr lang="en-US" altLang="zh-CN" sz="1800" dirty="0"/>
          </a:p>
          <a:p>
            <a:endParaRPr lang="en-US" altLang="zh-CN" dirty="0"/>
          </a:p>
          <a:p>
            <a:r>
              <a:rPr lang="zh-CN" altLang="en-US" dirty="0"/>
              <a:t>提出了</a:t>
            </a:r>
            <a:r>
              <a:rPr lang="en-US" altLang="zh-CN" b="1" dirty="0" err="1">
                <a:latin typeface="Times New Roman" panose="02020603050405020304" pitchFamily="18" charset="0"/>
                <a:cs typeface="Times New Roman" panose="02020603050405020304" pitchFamily="18" charset="0"/>
              </a:rPr>
              <a:t>TransformerFFT</a:t>
            </a:r>
            <a:r>
              <a:rPr lang="zh-CN" altLang="en-US" dirty="0"/>
              <a:t>模型</a:t>
            </a:r>
            <a:endParaRPr lang="en-US" altLang="zh-CN" dirty="0"/>
          </a:p>
        </p:txBody>
      </p:sp>
      <p:pic>
        <p:nvPicPr>
          <p:cNvPr id="14" name="图片 13">
            <a:extLst>
              <a:ext uri="{FF2B5EF4-FFF2-40B4-BE49-F238E27FC236}">
                <a16:creationId xmlns:a16="http://schemas.microsoft.com/office/drawing/2014/main" id="{3CA0A745-AE55-A67D-8FD9-D29DD7A88F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316" y="3666603"/>
            <a:ext cx="5378836" cy="2689418"/>
          </a:xfrm>
          <a:prstGeom prst="rect">
            <a:avLst/>
          </a:prstGeom>
        </p:spPr>
      </p:pic>
    </p:spTree>
    <p:extLst>
      <p:ext uri="{BB962C8B-B14F-4D97-AF65-F5344CB8AC3E}">
        <p14:creationId xmlns:p14="http://schemas.microsoft.com/office/powerpoint/2010/main" val="160282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6CF3-D6FF-EFF8-8952-710E325DADA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D6456E6-8EC0-5D16-0A5B-7ED9CA5051B5}"/>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26AFEC49-D598-E988-2EA2-401C503942F5}"/>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2C6684D9-0271-9BD5-5DC6-BCAC2C131C10}"/>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4009AA8F-0952-B918-5507-F4DEBB49B9B8}"/>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p:grpSp>
        <p:nvGrpSpPr>
          <p:cNvPr id="5" name="组合 4">
            <a:extLst>
              <a:ext uri="{FF2B5EF4-FFF2-40B4-BE49-F238E27FC236}">
                <a16:creationId xmlns:a16="http://schemas.microsoft.com/office/drawing/2014/main" id="{D8446434-0C39-05C9-6D79-DCA32E514645}"/>
              </a:ext>
            </a:extLst>
          </p:cNvPr>
          <p:cNvGrpSpPr/>
          <p:nvPr/>
        </p:nvGrpSpPr>
        <p:grpSpPr>
          <a:xfrm>
            <a:off x="1861163" y="888692"/>
            <a:ext cx="8242062" cy="5467329"/>
            <a:chOff x="1350173" y="369408"/>
            <a:chExt cx="9278588" cy="6012322"/>
          </a:xfrm>
        </p:grpSpPr>
        <p:sp>
          <p:nvSpPr>
            <p:cNvPr id="7" name="矩形 6">
              <a:extLst>
                <a:ext uri="{FF2B5EF4-FFF2-40B4-BE49-F238E27FC236}">
                  <a16:creationId xmlns:a16="http://schemas.microsoft.com/office/drawing/2014/main" id="{4BF23E25-7972-B05F-6E0E-AE313810FD0A}"/>
                </a:ext>
              </a:extLst>
            </p:cNvPr>
            <p:cNvSpPr/>
            <p:nvPr/>
          </p:nvSpPr>
          <p:spPr>
            <a:xfrm>
              <a:off x="5397090" y="6113838"/>
              <a:ext cx="1466576" cy="267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数据采集与预处理</a:t>
              </a:r>
            </a:p>
          </p:txBody>
        </p:sp>
        <p:sp>
          <p:nvSpPr>
            <p:cNvPr id="8" name="矩形 7">
              <a:extLst>
                <a:ext uri="{FF2B5EF4-FFF2-40B4-BE49-F238E27FC236}">
                  <a16:creationId xmlns:a16="http://schemas.microsoft.com/office/drawing/2014/main" id="{705CF82D-1CE1-EA0C-6465-CA714CAF66A8}"/>
                </a:ext>
              </a:extLst>
            </p:cNvPr>
            <p:cNvSpPr/>
            <p:nvPr/>
          </p:nvSpPr>
          <p:spPr>
            <a:xfrm>
              <a:off x="7145863" y="4676762"/>
              <a:ext cx="1111663" cy="368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时间编码层</a:t>
              </a:r>
            </a:p>
          </p:txBody>
        </p:sp>
        <p:grpSp>
          <p:nvGrpSpPr>
            <p:cNvPr id="9" name="组合 8">
              <a:extLst>
                <a:ext uri="{FF2B5EF4-FFF2-40B4-BE49-F238E27FC236}">
                  <a16:creationId xmlns:a16="http://schemas.microsoft.com/office/drawing/2014/main" id="{FA599FAB-D40C-145F-9955-5198664ED82C}"/>
                </a:ext>
              </a:extLst>
            </p:cNvPr>
            <p:cNvGrpSpPr/>
            <p:nvPr/>
          </p:nvGrpSpPr>
          <p:grpSpPr>
            <a:xfrm>
              <a:off x="2503976" y="2583974"/>
              <a:ext cx="1262069" cy="1094748"/>
              <a:chOff x="1548711" y="1829549"/>
              <a:chExt cx="1888550" cy="1689272"/>
            </a:xfrm>
          </p:grpSpPr>
          <p:sp>
            <p:nvSpPr>
              <p:cNvPr id="83" name="矩形: 圆角 82">
                <a:extLst>
                  <a:ext uri="{FF2B5EF4-FFF2-40B4-BE49-F238E27FC236}">
                    <a16:creationId xmlns:a16="http://schemas.microsoft.com/office/drawing/2014/main" id="{4B2C66B6-7881-6160-8AF1-B3A64FCCD82F}"/>
                  </a:ext>
                </a:extLst>
              </p:cNvPr>
              <p:cNvSpPr/>
              <p:nvPr/>
            </p:nvSpPr>
            <p:spPr>
              <a:xfrm>
                <a:off x="1809565" y="1829549"/>
                <a:ext cx="1627696" cy="146394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84" name="矩形: 圆角 83">
                <a:extLst>
                  <a:ext uri="{FF2B5EF4-FFF2-40B4-BE49-F238E27FC236}">
                    <a16:creationId xmlns:a16="http://schemas.microsoft.com/office/drawing/2014/main" id="{2EF08FAF-8A77-DD94-1AA2-174A46ED08C8}"/>
                  </a:ext>
                </a:extLst>
              </p:cNvPr>
              <p:cNvSpPr/>
              <p:nvPr/>
            </p:nvSpPr>
            <p:spPr>
              <a:xfrm>
                <a:off x="1679138" y="1932865"/>
                <a:ext cx="1627696" cy="14639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85" name="矩形: 圆角 84">
                <a:extLst>
                  <a:ext uri="{FF2B5EF4-FFF2-40B4-BE49-F238E27FC236}">
                    <a16:creationId xmlns:a16="http://schemas.microsoft.com/office/drawing/2014/main" id="{49B2D14A-3C04-235D-FA6A-F6978D088AAB}"/>
                  </a:ext>
                </a:extLst>
              </p:cNvPr>
              <p:cNvSpPr/>
              <p:nvPr/>
            </p:nvSpPr>
            <p:spPr>
              <a:xfrm>
                <a:off x="1548711" y="2054871"/>
                <a:ext cx="1627697" cy="146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时空</a:t>
                </a:r>
                <a:r>
                  <a:rPr lang="en-US" altLang="zh-CN" sz="1000" dirty="0"/>
                  <a:t>Transformer </a:t>
                </a:r>
                <a:r>
                  <a:rPr lang="zh-CN" altLang="en-US" sz="1000" dirty="0"/>
                  <a:t>编码块</a:t>
                </a:r>
              </a:p>
            </p:txBody>
          </p:sp>
        </p:grpSp>
        <p:grpSp>
          <p:nvGrpSpPr>
            <p:cNvPr id="10" name="组合 9">
              <a:extLst>
                <a:ext uri="{FF2B5EF4-FFF2-40B4-BE49-F238E27FC236}">
                  <a16:creationId xmlns:a16="http://schemas.microsoft.com/office/drawing/2014/main" id="{6CD0F1A4-DAB9-768C-184B-BC05DF1A6553}"/>
                </a:ext>
              </a:extLst>
            </p:cNvPr>
            <p:cNvGrpSpPr/>
            <p:nvPr/>
          </p:nvGrpSpPr>
          <p:grpSpPr>
            <a:xfrm>
              <a:off x="3295472" y="5305490"/>
              <a:ext cx="2101618" cy="953579"/>
              <a:chOff x="1923976" y="5603940"/>
              <a:chExt cx="2584644" cy="1116555"/>
            </a:xfrm>
          </p:grpSpPr>
          <p:sp>
            <p:nvSpPr>
              <p:cNvPr id="81" name="矩形 80">
                <a:extLst>
                  <a:ext uri="{FF2B5EF4-FFF2-40B4-BE49-F238E27FC236}">
                    <a16:creationId xmlns:a16="http://schemas.microsoft.com/office/drawing/2014/main" id="{B85DF6AB-54F6-7995-936F-B6889973F042}"/>
                  </a:ext>
                </a:extLst>
              </p:cNvPr>
              <p:cNvSpPr/>
              <p:nvPr/>
            </p:nvSpPr>
            <p:spPr>
              <a:xfrm>
                <a:off x="1923976" y="5603940"/>
                <a:ext cx="1890944" cy="60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周期与趋势分解</a:t>
                </a:r>
              </a:p>
            </p:txBody>
          </p:sp>
          <p:cxnSp>
            <p:nvCxnSpPr>
              <p:cNvPr id="82" name="连接符: 肘形 81">
                <a:extLst>
                  <a:ext uri="{FF2B5EF4-FFF2-40B4-BE49-F238E27FC236}">
                    <a16:creationId xmlns:a16="http://schemas.microsoft.com/office/drawing/2014/main" id="{06D32BF6-56BE-33A0-AADE-3AF4A4494576}"/>
                  </a:ext>
                </a:extLst>
              </p:cNvPr>
              <p:cNvCxnSpPr>
                <a:cxnSpLocks/>
              </p:cNvCxnSpPr>
              <p:nvPr/>
            </p:nvCxnSpPr>
            <p:spPr>
              <a:xfrm rot="10800000">
                <a:off x="2795974" y="6207623"/>
                <a:ext cx="1712646" cy="51287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11" name="组合 10">
              <a:extLst>
                <a:ext uri="{FF2B5EF4-FFF2-40B4-BE49-F238E27FC236}">
                  <a16:creationId xmlns:a16="http://schemas.microsoft.com/office/drawing/2014/main" id="{EC0B026B-795E-A826-A4B9-76BC547F2D57}"/>
                </a:ext>
              </a:extLst>
            </p:cNvPr>
            <p:cNvGrpSpPr/>
            <p:nvPr/>
          </p:nvGrpSpPr>
          <p:grpSpPr>
            <a:xfrm>
              <a:off x="1350173" y="4084244"/>
              <a:ext cx="2347234" cy="922890"/>
              <a:chOff x="787652" y="4948529"/>
              <a:chExt cx="2886711" cy="1080621"/>
            </a:xfrm>
          </p:grpSpPr>
          <p:sp>
            <p:nvSpPr>
              <p:cNvPr id="76" name="矩形 75">
                <a:extLst>
                  <a:ext uri="{FF2B5EF4-FFF2-40B4-BE49-F238E27FC236}">
                    <a16:creationId xmlns:a16="http://schemas.microsoft.com/office/drawing/2014/main" id="{62278EE0-7D02-BF45-7E44-0CF2FBA8E52C}"/>
                  </a:ext>
                </a:extLst>
              </p:cNvPr>
              <p:cNvSpPr/>
              <p:nvPr/>
            </p:nvSpPr>
            <p:spPr>
              <a:xfrm>
                <a:off x="2191791" y="5597106"/>
                <a:ext cx="1482572" cy="43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数据编码层</a:t>
                </a:r>
              </a:p>
            </p:txBody>
          </p:sp>
          <p:sp>
            <p:nvSpPr>
              <p:cNvPr id="77" name="矩形 76">
                <a:extLst>
                  <a:ext uri="{FF2B5EF4-FFF2-40B4-BE49-F238E27FC236}">
                    <a16:creationId xmlns:a16="http://schemas.microsoft.com/office/drawing/2014/main" id="{EE5E4F99-B2F7-3F6B-66ED-C8539E749248}"/>
                  </a:ext>
                </a:extLst>
              </p:cNvPr>
              <p:cNvSpPr/>
              <p:nvPr/>
            </p:nvSpPr>
            <p:spPr>
              <a:xfrm>
                <a:off x="787652" y="4948529"/>
                <a:ext cx="1093840" cy="43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位置编码</a:t>
                </a:r>
              </a:p>
            </p:txBody>
          </p:sp>
          <p:sp>
            <p:nvSpPr>
              <p:cNvPr id="78" name="椭圆 77">
                <a:extLst>
                  <a:ext uri="{FF2B5EF4-FFF2-40B4-BE49-F238E27FC236}">
                    <a16:creationId xmlns:a16="http://schemas.microsoft.com/office/drawing/2014/main" id="{BE7F1B8F-D146-6400-F049-55BC93B490E9}"/>
                  </a:ext>
                </a:extLst>
              </p:cNvPr>
              <p:cNvSpPr/>
              <p:nvPr/>
            </p:nvSpPr>
            <p:spPr>
              <a:xfrm>
                <a:off x="2793007" y="5021062"/>
                <a:ext cx="280140" cy="286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t>+</a:t>
                </a:r>
                <a:endParaRPr lang="zh-CN" altLang="en-US" sz="1000" dirty="0"/>
              </a:p>
            </p:txBody>
          </p:sp>
          <p:cxnSp>
            <p:nvCxnSpPr>
              <p:cNvPr id="79" name="直接箭头连接符 78">
                <a:extLst>
                  <a:ext uri="{FF2B5EF4-FFF2-40B4-BE49-F238E27FC236}">
                    <a16:creationId xmlns:a16="http://schemas.microsoft.com/office/drawing/2014/main" id="{2CED1EA3-05B8-217C-5688-F86B278B10F2}"/>
                  </a:ext>
                </a:extLst>
              </p:cNvPr>
              <p:cNvCxnSpPr>
                <a:cxnSpLocks/>
                <a:stCxn id="76" idx="0"/>
                <a:endCxn id="78" idx="4"/>
              </p:cNvCxnSpPr>
              <p:nvPr/>
            </p:nvCxnSpPr>
            <p:spPr>
              <a:xfrm flipV="1">
                <a:off x="2933077" y="5308040"/>
                <a:ext cx="0" cy="2890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EE39C34A-009E-49FD-6087-4F752AA09E19}"/>
                  </a:ext>
                </a:extLst>
              </p:cNvPr>
              <p:cNvCxnSpPr>
                <a:cxnSpLocks/>
                <a:stCxn id="77" idx="3"/>
                <a:endCxn id="78" idx="2"/>
              </p:cNvCxnSpPr>
              <p:nvPr/>
            </p:nvCxnSpPr>
            <p:spPr>
              <a:xfrm>
                <a:off x="1881492" y="5164551"/>
                <a:ext cx="91151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cxnSp>
          <p:nvCxnSpPr>
            <p:cNvPr id="12" name="连接符: 肘形 11">
              <a:extLst>
                <a:ext uri="{FF2B5EF4-FFF2-40B4-BE49-F238E27FC236}">
                  <a16:creationId xmlns:a16="http://schemas.microsoft.com/office/drawing/2014/main" id="{A0AA78B4-4095-80BE-859C-8C9DD707471F}"/>
                </a:ext>
              </a:extLst>
            </p:cNvPr>
            <p:cNvCxnSpPr>
              <a:cxnSpLocks/>
              <a:stCxn id="7" idx="3"/>
              <a:endCxn id="8" idx="2"/>
            </p:cNvCxnSpPr>
            <p:nvPr/>
          </p:nvCxnSpPr>
          <p:spPr>
            <a:xfrm flipV="1">
              <a:off x="6863666" y="5045743"/>
              <a:ext cx="838029" cy="1202041"/>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grpSp>
          <p:nvGrpSpPr>
            <p:cNvPr id="13" name="组合 12">
              <a:extLst>
                <a:ext uri="{FF2B5EF4-FFF2-40B4-BE49-F238E27FC236}">
                  <a16:creationId xmlns:a16="http://schemas.microsoft.com/office/drawing/2014/main" id="{EE6D8C5F-C589-8287-1B12-2A8AC7451322}"/>
                </a:ext>
              </a:extLst>
            </p:cNvPr>
            <p:cNvGrpSpPr/>
            <p:nvPr/>
          </p:nvGrpSpPr>
          <p:grpSpPr>
            <a:xfrm>
              <a:off x="4307051" y="4146190"/>
              <a:ext cx="1205505" cy="860944"/>
              <a:chOff x="2191791" y="5021062"/>
              <a:chExt cx="1482572" cy="1008088"/>
            </a:xfrm>
          </p:grpSpPr>
          <p:sp>
            <p:nvSpPr>
              <p:cNvPr id="73" name="矩形 72">
                <a:extLst>
                  <a:ext uri="{FF2B5EF4-FFF2-40B4-BE49-F238E27FC236}">
                    <a16:creationId xmlns:a16="http://schemas.microsoft.com/office/drawing/2014/main" id="{DB2DF66B-D04A-222B-590C-AACFC72F2B3B}"/>
                  </a:ext>
                </a:extLst>
              </p:cNvPr>
              <p:cNvSpPr/>
              <p:nvPr/>
            </p:nvSpPr>
            <p:spPr>
              <a:xfrm>
                <a:off x="2191791" y="5597106"/>
                <a:ext cx="1482572" cy="43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数据编码层</a:t>
                </a:r>
              </a:p>
            </p:txBody>
          </p:sp>
          <p:sp>
            <p:nvSpPr>
              <p:cNvPr id="74" name="椭圆 73">
                <a:extLst>
                  <a:ext uri="{FF2B5EF4-FFF2-40B4-BE49-F238E27FC236}">
                    <a16:creationId xmlns:a16="http://schemas.microsoft.com/office/drawing/2014/main" id="{C9A72E0E-6670-5130-356F-8D2152D21EAA}"/>
                  </a:ext>
                </a:extLst>
              </p:cNvPr>
              <p:cNvSpPr/>
              <p:nvPr/>
            </p:nvSpPr>
            <p:spPr>
              <a:xfrm>
                <a:off x="2793007" y="5021062"/>
                <a:ext cx="280140" cy="286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dirty="0"/>
                  <a:t>+</a:t>
                </a:r>
                <a:endParaRPr lang="zh-CN" altLang="en-US" sz="1000" dirty="0"/>
              </a:p>
            </p:txBody>
          </p:sp>
          <p:cxnSp>
            <p:nvCxnSpPr>
              <p:cNvPr id="75" name="直接箭头连接符 74">
                <a:extLst>
                  <a:ext uri="{FF2B5EF4-FFF2-40B4-BE49-F238E27FC236}">
                    <a16:creationId xmlns:a16="http://schemas.microsoft.com/office/drawing/2014/main" id="{AF207DEA-120B-8212-54D3-35E0042C0D77}"/>
                  </a:ext>
                </a:extLst>
              </p:cNvPr>
              <p:cNvCxnSpPr>
                <a:cxnSpLocks/>
                <a:stCxn id="73" idx="0"/>
                <a:endCxn id="74" idx="4"/>
              </p:cNvCxnSpPr>
              <p:nvPr/>
            </p:nvCxnSpPr>
            <p:spPr>
              <a:xfrm flipV="1">
                <a:off x="2933078" y="5308040"/>
                <a:ext cx="0" cy="2890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EB0CE2FD-B731-2C09-D344-F7968DFC1239}"/>
                </a:ext>
              </a:extLst>
            </p:cNvPr>
            <p:cNvSpPr/>
            <p:nvPr/>
          </p:nvSpPr>
          <p:spPr>
            <a:xfrm>
              <a:off x="5764867" y="4090108"/>
              <a:ext cx="889629" cy="368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位置编码</a:t>
              </a:r>
            </a:p>
          </p:txBody>
        </p:sp>
        <p:cxnSp>
          <p:nvCxnSpPr>
            <p:cNvPr id="15" name="直接箭头连接符 14">
              <a:extLst>
                <a:ext uri="{FF2B5EF4-FFF2-40B4-BE49-F238E27FC236}">
                  <a16:creationId xmlns:a16="http://schemas.microsoft.com/office/drawing/2014/main" id="{864E9548-BBD2-4265-5950-385950333E9F}"/>
                </a:ext>
              </a:extLst>
            </p:cNvPr>
            <p:cNvCxnSpPr>
              <a:cxnSpLocks/>
              <a:stCxn id="14" idx="1"/>
              <a:endCxn id="74" idx="6"/>
            </p:cNvCxnSpPr>
            <p:nvPr/>
          </p:nvCxnSpPr>
          <p:spPr>
            <a:xfrm flipH="1" flipV="1">
              <a:off x="5023697" y="4268735"/>
              <a:ext cx="741170" cy="58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6" name="组合 15">
              <a:extLst>
                <a:ext uri="{FF2B5EF4-FFF2-40B4-BE49-F238E27FC236}">
                  <a16:creationId xmlns:a16="http://schemas.microsoft.com/office/drawing/2014/main" id="{2587B086-04FB-59BB-3925-0193E98C0468}"/>
                </a:ext>
              </a:extLst>
            </p:cNvPr>
            <p:cNvGrpSpPr/>
            <p:nvPr/>
          </p:nvGrpSpPr>
          <p:grpSpPr>
            <a:xfrm>
              <a:off x="4352997" y="2577447"/>
              <a:ext cx="1247911" cy="1078973"/>
              <a:chOff x="1548709" y="1829549"/>
              <a:chExt cx="2032449" cy="1689270"/>
            </a:xfrm>
          </p:grpSpPr>
          <p:sp>
            <p:nvSpPr>
              <p:cNvPr id="70" name="矩形: 圆角 69">
                <a:extLst>
                  <a:ext uri="{FF2B5EF4-FFF2-40B4-BE49-F238E27FC236}">
                    <a16:creationId xmlns:a16="http://schemas.microsoft.com/office/drawing/2014/main" id="{B8C6007D-9484-106B-5749-69D9D85205FF}"/>
                  </a:ext>
                </a:extLst>
              </p:cNvPr>
              <p:cNvSpPr/>
              <p:nvPr/>
            </p:nvSpPr>
            <p:spPr>
              <a:xfrm>
                <a:off x="1809565" y="1829549"/>
                <a:ext cx="1771593" cy="146394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71" name="矩形: 圆角 70">
                <a:extLst>
                  <a:ext uri="{FF2B5EF4-FFF2-40B4-BE49-F238E27FC236}">
                    <a16:creationId xmlns:a16="http://schemas.microsoft.com/office/drawing/2014/main" id="{387EF4BD-BF5A-07CF-8E1F-4D069A027E3F}"/>
                  </a:ext>
                </a:extLst>
              </p:cNvPr>
              <p:cNvSpPr/>
              <p:nvPr/>
            </p:nvSpPr>
            <p:spPr>
              <a:xfrm>
                <a:off x="1679137" y="1932864"/>
                <a:ext cx="1758120" cy="14639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72" name="矩形: 圆角 71">
                <a:extLst>
                  <a:ext uri="{FF2B5EF4-FFF2-40B4-BE49-F238E27FC236}">
                    <a16:creationId xmlns:a16="http://schemas.microsoft.com/office/drawing/2014/main" id="{459DD5EE-3E78-EDC1-03DD-866C4B5CAB71}"/>
                  </a:ext>
                </a:extLst>
              </p:cNvPr>
              <p:cNvSpPr/>
              <p:nvPr/>
            </p:nvSpPr>
            <p:spPr>
              <a:xfrm>
                <a:off x="1548709" y="2054870"/>
                <a:ext cx="1771593" cy="14639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时空</a:t>
                </a:r>
                <a:r>
                  <a:rPr lang="en-US" altLang="zh-CN" sz="1000" dirty="0"/>
                  <a:t>Transformer </a:t>
                </a:r>
                <a:r>
                  <a:rPr lang="zh-CN" altLang="en-US" sz="1000" dirty="0"/>
                  <a:t>编码块</a:t>
                </a:r>
              </a:p>
            </p:txBody>
          </p:sp>
        </p:grpSp>
        <p:grpSp>
          <p:nvGrpSpPr>
            <p:cNvPr id="17" name="组合 16">
              <a:extLst>
                <a:ext uri="{FF2B5EF4-FFF2-40B4-BE49-F238E27FC236}">
                  <a16:creationId xmlns:a16="http://schemas.microsoft.com/office/drawing/2014/main" id="{02439996-F75B-15A3-F11B-282A341DCD5E}"/>
                </a:ext>
              </a:extLst>
            </p:cNvPr>
            <p:cNvGrpSpPr/>
            <p:nvPr/>
          </p:nvGrpSpPr>
          <p:grpSpPr>
            <a:xfrm>
              <a:off x="7064911" y="2583974"/>
              <a:ext cx="1230432" cy="1090579"/>
              <a:chOff x="1548711" y="1829549"/>
              <a:chExt cx="1997559" cy="1689270"/>
            </a:xfrm>
          </p:grpSpPr>
          <p:sp>
            <p:nvSpPr>
              <p:cNvPr id="67" name="矩形: 圆角 66">
                <a:extLst>
                  <a:ext uri="{FF2B5EF4-FFF2-40B4-BE49-F238E27FC236}">
                    <a16:creationId xmlns:a16="http://schemas.microsoft.com/office/drawing/2014/main" id="{0A2BDCBB-CF01-B731-DAD1-F1FCBE3CE54D}"/>
                  </a:ext>
                </a:extLst>
              </p:cNvPr>
              <p:cNvSpPr/>
              <p:nvPr/>
            </p:nvSpPr>
            <p:spPr>
              <a:xfrm>
                <a:off x="1809565" y="1829549"/>
                <a:ext cx="1736705" cy="146394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68" name="矩形: 圆角 67">
                <a:extLst>
                  <a:ext uri="{FF2B5EF4-FFF2-40B4-BE49-F238E27FC236}">
                    <a16:creationId xmlns:a16="http://schemas.microsoft.com/office/drawing/2014/main" id="{E42C8560-7321-BD9D-9E7D-D867594D8D85}"/>
                  </a:ext>
                </a:extLst>
              </p:cNvPr>
              <p:cNvSpPr/>
              <p:nvPr/>
            </p:nvSpPr>
            <p:spPr>
              <a:xfrm>
                <a:off x="1679138" y="1932865"/>
                <a:ext cx="1736705" cy="14639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69" name="矩形: 圆角 68">
                <a:extLst>
                  <a:ext uri="{FF2B5EF4-FFF2-40B4-BE49-F238E27FC236}">
                    <a16:creationId xmlns:a16="http://schemas.microsoft.com/office/drawing/2014/main" id="{D8A4BEC3-5A3A-1629-14D9-B1E2AFEEDA5F}"/>
                  </a:ext>
                </a:extLst>
              </p:cNvPr>
              <p:cNvSpPr/>
              <p:nvPr/>
            </p:nvSpPr>
            <p:spPr>
              <a:xfrm>
                <a:off x="1548711" y="2054871"/>
                <a:ext cx="1748570" cy="146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Transformer </a:t>
                </a:r>
                <a:r>
                  <a:rPr lang="zh-CN" altLang="en-US" sz="1000" dirty="0"/>
                  <a:t>编码块</a:t>
                </a:r>
              </a:p>
            </p:txBody>
          </p:sp>
        </p:grpSp>
        <p:grpSp>
          <p:nvGrpSpPr>
            <p:cNvPr id="18" name="组合 17">
              <a:extLst>
                <a:ext uri="{FF2B5EF4-FFF2-40B4-BE49-F238E27FC236}">
                  <a16:creationId xmlns:a16="http://schemas.microsoft.com/office/drawing/2014/main" id="{39F0A825-0D11-A54B-9A23-FE2AC9D58CD8}"/>
                </a:ext>
              </a:extLst>
            </p:cNvPr>
            <p:cNvGrpSpPr/>
            <p:nvPr/>
          </p:nvGrpSpPr>
          <p:grpSpPr>
            <a:xfrm>
              <a:off x="9091202" y="2109116"/>
              <a:ext cx="1537559" cy="3037243"/>
              <a:chOff x="9737324" y="1685925"/>
              <a:chExt cx="1890944" cy="3556338"/>
            </a:xfrm>
          </p:grpSpPr>
          <p:sp>
            <p:nvSpPr>
              <p:cNvPr id="53" name="矩形: 圆角 52">
                <a:extLst>
                  <a:ext uri="{FF2B5EF4-FFF2-40B4-BE49-F238E27FC236}">
                    <a16:creationId xmlns:a16="http://schemas.microsoft.com/office/drawing/2014/main" id="{3411D296-220B-6F1B-3420-331C1D3CA385}"/>
                  </a:ext>
                </a:extLst>
              </p:cNvPr>
              <p:cNvSpPr/>
              <p:nvPr/>
            </p:nvSpPr>
            <p:spPr>
              <a:xfrm>
                <a:off x="9737324" y="1685925"/>
                <a:ext cx="1890944" cy="3556338"/>
              </a:xfrm>
              <a:prstGeom prst="roundRect">
                <a:avLst/>
              </a:prstGeom>
              <a:ln w="9525">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00" dirty="0"/>
              </a:p>
            </p:txBody>
          </p:sp>
          <p:sp>
            <p:nvSpPr>
              <p:cNvPr id="54" name="矩形: 圆角 53">
                <a:extLst>
                  <a:ext uri="{FF2B5EF4-FFF2-40B4-BE49-F238E27FC236}">
                    <a16:creationId xmlns:a16="http://schemas.microsoft.com/office/drawing/2014/main" id="{3C1926C0-F39C-E219-F00B-5793EBE416C0}"/>
                  </a:ext>
                </a:extLst>
              </p:cNvPr>
              <p:cNvSpPr/>
              <p:nvPr/>
            </p:nvSpPr>
            <p:spPr>
              <a:xfrm>
                <a:off x="10147794" y="4191425"/>
                <a:ext cx="1104900" cy="356764"/>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多头注意力</a:t>
                </a:r>
              </a:p>
            </p:txBody>
          </p:sp>
          <p:sp>
            <p:nvSpPr>
              <p:cNvPr id="55" name="矩形: 圆角 54">
                <a:extLst>
                  <a:ext uri="{FF2B5EF4-FFF2-40B4-BE49-F238E27FC236}">
                    <a16:creationId xmlns:a16="http://schemas.microsoft.com/office/drawing/2014/main" id="{C309DD00-6ACE-101F-AA3E-1FFF63090B60}"/>
                  </a:ext>
                </a:extLst>
              </p:cNvPr>
              <p:cNvSpPr/>
              <p:nvPr/>
            </p:nvSpPr>
            <p:spPr>
              <a:xfrm>
                <a:off x="10149016" y="3497351"/>
                <a:ext cx="1103679" cy="356765"/>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Add &amp; Norm</a:t>
                </a:r>
                <a:endParaRPr lang="zh-CN" altLang="en-US" sz="900" dirty="0"/>
              </a:p>
            </p:txBody>
          </p:sp>
          <p:sp>
            <p:nvSpPr>
              <p:cNvPr id="56" name="矩形: 圆角 55">
                <a:extLst>
                  <a:ext uri="{FF2B5EF4-FFF2-40B4-BE49-F238E27FC236}">
                    <a16:creationId xmlns:a16="http://schemas.microsoft.com/office/drawing/2014/main" id="{7C177683-8079-4EB6-FD47-1D2ED8F660D7}"/>
                  </a:ext>
                </a:extLst>
              </p:cNvPr>
              <p:cNvSpPr/>
              <p:nvPr/>
            </p:nvSpPr>
            <p:spPr>
              <a:xfrm>
                <a:off x="10130346" y="2748353"/>
                <a:ext cx="1104900" cy="336086"/>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前馈神经网络</a:t>
                </a:r>
              </a:p>
            </p:txBody>
          </p:sp>
          <p:sp>
            <p:nvSpPr>
              <p:cNvPr id="57" name="矩形: 圆角 56">
                <a:extLst>
                  <a:ext uri="{FF2B5EF4-FFF2-40B4-BE49-F238E27FC236}">
                    <a16:creationId xmlns:a16="http://schemas.microsoft.com/office/drawing/2014/main" id="{A68BD93A-0AF3-D769-2EE5-A4FB914FD03D}"/>
                  </a:ext>
                </a:extLst>
              </p:cNvPr>
              <p:cNvSpPr/>
              <p:nvPr/>
            </p:nvSpPr>
            <p:spPr>
              <a:xfrm>
                <a:off x="10130346" y="2097021"/>
                <a:ext cx="1104900" cy="311242"/>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Add &amp; Norm</a:t>
                </a:r>
                <a:endParaRPr lang="zh-CN" altLang="en-US" sz="900" dirty="0"/>
              </a:p>
            </p:txBody>
          </p:sp>
          <p:cxnSp>
            <p:nvCxnSpPr>
              <p:cNvPr id="58" name="直接连接符 57">
                <a:extLst>
                  <a:ext uri="{FF2B5EF4-FFF2-40B4-BE49-F238E27FC236}">
                    <a16:creationId xmlns:a16="http://schemas.microsoft.com/office/drawing/2014/main" id="{A28F1D97-F7F5-56C4-EF08-F2E12A0EC1D3}"/>
                  </a:ext>
                </a:extLst>
              </p:cNvPr>
              <p:cNvCxnSpPr>
                <a:cxnSpLocks/>
              </p:cNvCxnSpPr>
              <p:nvPr/>
            </p:nvCxnSpPr>
            <p:spPr>
              <a:xfrm flipH="1">
                <a:off x="9969500" y="4894000"/>
                <a:ext cx="708527" cy="1226"/>
              </a:xfrm>
              <a:prstGeom prst="line">
                <a:avLst/>
              </a:prstGeom>
              <a:ln w="9525"/>
            </p:spPr>
            <p:style>
              <a:lnRef idx="1">
                <a:schemeClr val="dk1"/>
              </a:lnRef>
              <a:fillRef idx="0">
                <a:schemeClr val="dk1"/>
              </a:fillRef>
              <a:effectRef idx="0">
                <a:schemeClr val="dk1"/>
              </a:effectRef>
              <a:fontRef idx="minor">
                <a:schemeClr val="tx1"/>
              </a:fontRef>
            </p:style>
          </p:cxnSp>
          <p:cxnSp>
            <p:nvCxnSpPr>
              <p:cNvPr id="59" name="连接符: 肘形 58">
                <a:extLst>
                  <a:ext uri="{FF2B5EF4-FFF2-40B4-BE49-F238E27FC236}">
                    <a16:creationId xmlns:a16="http://schemas.microsoft.com/office/drawing/2014/main" id="{C0CFFB25-F0B4-D6CC-28C4-A89C43B5C616}"/>
                  </a:ext>
                </a:extLst>
              </p:cNvPr>
              <p:cNvCxnSpPr>
                <a:cxnSpLocks/>
                <a:endCxn id="55" idx="1"/>
              </p:cNvCxnSpPr>
              <p:nvPr/>
            </p:nvCxnSpPr>
            <p:spPr>
              <a:xfrm rot="5400000" flipH="1" flipV="1">
                <a:off x="9449510" y="4195720"/>
                <a:ext cx="1219493" cy="179519"/>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376662DF-5C30-8CD2-56BC-5B384DE2421F}"/>
                  </a:ext>
                </a:extLst>
              </p:cNvPr>
              <p:cNvCxnSpPr/>
              <p:nvPr/>
            </p:nvCxnSpPr>
            <p:spPr>
              <a:xfrm flipH="1">
                <a:off x="10471409" y="4762500"/>
                <a:ext cx="211387"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26FE6FE4-E660-EEE4-00A7-208F4CF2CCFF}"/>
                  </a:ext>
                </a:extLst>
              </p:cNvPr>
              <p:cNvCxnSpPr/>
              <p:nvPr/>
            </p:nvCxnSpPr>
            <p:spPr>
              <a:xfrm>
                <a:off x="10682796" y="4762500"/>
                <a:ext cx="198231"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88887969-A18A-A45E-B1FC-EC6FC9584F96}"/>
                  </a:ext>
                </a:extLst>
              </p:cNvPr>
              <p:cNvCxnSpPr/>
              <p:nvPr/>
            </p:nvCxnSpPr>
            <p:spPr>
              <a:xfrm flipV="1">
                <a:off x="10471409" y="4548189"/>
                <a:ext cx="0" cy="21431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86CE5CF9-B65A-DE51-2E7B-519202E504E0}"/>
                  </a:ext>
                </a:extLst>
              </p:cNvPr>
              <p:cNvCxnSpPr/>
              <p:nvPr/>
            </p:nvCxnSpPr>
            <p:spPr>
              <a:xfrm flipV="1">
                <a:off x="10881027" y="4548189"/>
                <a:ext cx="0" cy="21431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DBD4D1C7-0AF9-7DCF-4F89-46BE554CE3E5}"/>
                  </a:ext>
                </a:extLst>
              </p:cNvPr>
              <p:cNvCxnSpPr>
                <a:cxnSpLocks/>
                <a:stCxn id="55" idx="0"/>
              </p:cNvCxnSpPr>
              <p:nvPr/>
            </p:nvCxnSpPr>
            <p:spPr>
              <a:xfrm flipH="1" flipV="1">
                <a:off x="10700244" y="3084439"/>
                <a:ext cx="611" cy="41291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39792A5C-7719-A687-B488-4FC1C2E42988}"/>
                  </a:ext>
                </a:extLst>
              </p:cNvPr>
              <p:cNvCxnSpPr/>
              <p:nvPr/>
            </p:nvCxnSpPr>
            <p:spPr>
              <a:xfrm flipH="1">
                <a:off x="9969499" y="3326245"/>
                <a:ext cx="730745"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6" name="连接符: 肘形 65">
                <a:extLst>
                  <a:ext uri="{FF2B5EF4-FFF2-40B4-BE49-F238E27FC236}">
                    <a16:creationId xmlns:a16="http://schemas.microsoft.com/office/drawing/2014/main" id="{1A008A04-6897-C985-1CCB-99F851C1EE9E}"/>
                  </a:ext>
                </a:extLst>
              </p:cNvPr>
              <p:cNvCxnSpPr>
                <a:cxnSpLocks/>
                <a:endCxn id="57" idx="1"/>
              </p:cNvCxnSpPr>
              <p:nvPr/>
            </p:nvCxnSpPr>
            <p:spPr>
              <a:xfrm rot="5400000" flipH="1" flipV="1">
                <a:off x="9508448" y="2713693"/>
                <a:ext cx="1082948" cy="160847"/>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grpSp>
        <p:cxnSp>
          <p:nvCxnSpPr>
            <p:cNvPr id="19" name="直接箭头连接符 18">
              <a:extLst>
                <a:ext uri="{FF2B5EF4-FFF2-40B4-BE49-F238E27FC236}">
                  <a16:creationId xmlns:a16="http://schemas.microsoft.com/office/drawing/2014/main" id="{202D4A95-1884-5916-38B6-F0122008B324}"/>
                </a:ext>
              </a:extLst>
            </p:cNvPr>
            <p:cNvCxnSpPr>
              <a:cxnSpLocks/>
              <a:stCxn id="53" idx="2"/>
            </p:cNvCxnSpPr>
            <p:nvPr/>
          </p:nvCxnSpPr>
          <p:spPr>
            <a:xfrm flipV="1">
              <a:off x="9859982" y="4551501"/>
              <a:ext cx="0" cy="59485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9C27BCDE-2C26-B5FD-6C44-DA260EF58730}"/>
                </a:ext>
              </a:extLst>
            </p:cNvPr>
            <p:cNvCxnSpPr>
              <a:cxnSpLocks/>
              <a:endCxn id="55" idx="2"/>
            </p:cNvCxnSpPr>
            <p:nvPr/>
          </p:nvCxnSpPr>
          <p:spPr>
            <a:xfrm flipV="1">
              <a:off x="9874169" y="3960830"/>
              <a:ext cx="497" cy="288075"/>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8401A068-E9E3-E6B1-4193-3EAA3179FF4B}"/>
                </a:ext>
              </a:extLst>
            </p:cNvPr>
            <p:cNvCxnSpPr/>
            <p:nvPr/>
          </p:nvCxnSpPr>
          <p:spPr>
            <a:xfrm flipV="1">
              <a:off x="9874169" y="2726019"/>
              <a:ext cx="0" cy="287626"/>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6FC38A9F-E583-3F4C-C909-12733D246BAA}"/>
                </a:ext>
              </a:extLst>
            </p:cNvPr>
            <p:cNvCxnSpPr>
              <a:cxnSpLocks/>
              <a:stCxn id="57" idx="0"/>
              <a:endCxn id="53" idx="0"/>
            </p:cNvCxnSpPr>
            <p:nvPr/>
          </p:nvCxnSpPr>
          <p:spPr>
            <a:xfrm flipV="1">
              <a:off x="9859982" y="2109116"/>
              <a:ext cx="0" cy="35109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1449159E-5436-368F-E5D8-502B5A523A9E}"/>
                </a:ext>
              </a:extLst>
            </p:cNvPr>
            <p:cNvCxnSpPr>
              <a:cxnSpLocks/>
            </p:cNvCxnSpPr>
            <p:nvPr/>
          </p:nvCxnSpPr>
          <p:spPr>
            <a:xfrm flipH="1">
              <a:off x="8383696" y="2109116"/>
              <a:ext cx="790445" cy="5418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9D7631-4002-ADD3-D16E-036BC40304C4}"/>
                </a:ext>
              </a:extLst>
            </p:cNvPr>
            <p:cNvCxnSpPr/>
            <p:nvPr/>
          </p:nvCxnSpPr>
          <p:spPr>
            <a:xfrm>
              <a:off x="8309289" y="3742975"/>
              <a:ext cx="781913" cy="130276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25E6FDE7-F899-1973-DE3F-D714A76CBFBC}"/>
                </a:ext>
              </a:extLst>
            </p:cNvPr>
            <p:cNvGrpSpPr/>
            <p:nvPr/>
          </p:nvGrpSpPr>
          <p:grpSpPr>
            <a:xfrm>
              <a:off x="5394282" y="1135828"/>
              <a:ext cx="1271088" cy="1214562"/>
              <a:chOff x="1548711" y="1829549"/>
              <a:chExt cx="1888550" cy="1689270"/>
            </a:xfrm>
          </p:grpSpPr>
          <p:sp>
            <p:nvSpPr>
              <p:cNvPr id="50" name="矩形: 圆角 49">
                <a:extLst>
                  <a:ext uri="{FF2B5EF4-FFF2-40B4-BE49-F238E27FC236}">
                    <a16:creationId xmlns:a16="http://schemas.microsoft.com/office/drawing/2014/main" id="{D9061439-1901-AF5E-6AE3-E32D3C019172}"/>
                  </a:ext>
                </a:extLst>
              </p:cNvPr>
              <p:cNvSpPr/>
              <p:nvPr/>
            </p:nvSpPr>
            <p:spPr>
              <a:xfrm>
                <a:off x="1809565" y="1829549"/>
                <a:ext cx="1627696" cy="146394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51" name="矩形: 圆角 50">
                <a:extLst>
                  <a:ext uri="{FF2B5EF4-FFF2-40B4-BE49-F238E27FC236}">
                    <a16:creationId xmlns:a16="http://schemas.microsoft.com/office/drawing/2014/main" id="{ACD9995A-60E5-900D-9B99-C46824EA09FD}"/>
                  </a:ext>
                </a:extLst>
              </p:cNvPr>
              <p:cNvSpPr/>
              <p:nvPr/>
            </p:nvSpPr>
            <p:spPr>
              <a:xfrm>
                <a:off x="1679138" y="1932865"/>
                <a:ext cx="1627696" cy="146394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t>Transformer </a:t>
                </a:r>
                <a:r>
                  <a:rPr lang="zh-CN" altLang="en-US" sz="1000" dirty="0"/>
                  <a:t>编码块</a:t>
                </a:r>
              </a:p>
            </p:txBody>
          </p:sp>
          <p:sp>
            <p:nvSpPr>
              <p:cNvPr id="52" name="矩形: 圆角 51">
                <a:extLst>
                  <a:ext uri="{FF2B5EF4-FFF2-40B4-BE49-F238E27FC236}">
                    <a16:creationId xmlns:a16="http://schemas.microsoft.com/office/drawing/2014/main" id="{C653B30F-AD05-4BDA-7439-673A59433B01}"/>
                  </a:ext>
                </a:extLst>
              </p:cNvPr>
              <p:cNvSpPr/>
              <p:nvPr/>
            </p:nvSpPr>
            <p:spPr>
              <a:xfrm>
                <a:off x="1548711" y="2054871"/>
                <a:ext cx="1627696" cy="146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带有混合注意力机制的</a:t>
                </a:r>
                <a:r>
                  <a:rPr lang="en-US" altLang="zh-CN" sz="1000" dirty="0"/>
                  <a:t>Transformer </a:t>
                </a:r>
                <a:r>
                  <a:rPr lang="zh-CN" altLang="en-US" sz="1000" dirty="0"/>
                  <a:t>编码块</a:t>
                </a: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9C48C84-041D-5F02-81A6-030412CFA21A}"/>
                    </a:ext>
                  </a:extLst>
                </p:cNvPr>
                <p:cNvSpPr txBox="1"/>
                <p:nvPr/>
              </p:nvSpPr>
              <p:spPr>
                <a:xfrm>
                  <a:off x="5862498" y="5813304"/>
                  <a:ext cx="2310475" cy="276999"/>
                </a:xfrm>
                <a:prstGeom prst="rect">
                  <a:avLst/>
                </a:prstGeom>
                <a:noFill/>
              </p:spPr>
              <p:txBody>
                <a:bodyPr wrap="square" rtlCol="0">
                  <a:spAutoFit/>
                </a:bodyPr>
                <a:lstStyle/>
                <a:p>
                  <a:r>
                    <a:rPr lang="en-US" altLang="zh-CN" sz="1000" dirty="0"/>
                    <a:t>(</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𝑇</m:t>
                          </m:r>
                        </m:e>
                        <m:sub>
                          <m:r>
                            <m:rPr>
                              <m:sty m:val="p"/>
                            </m:rPr>
                            <a:rPr lang="en-US" altLang="zh-CN" sz="1000" i="1">
                              <a:latin typeface="Cambria Math" panose="02040503050406030204" pitchFamily="18" charset="0"/>
                            </a:rPr>
                            <m:t>month</m:t>
                          </m:r>
                        </m:sub>
                      </m:sSub>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𝑇</m:t>
                          </m:r>
                        </m:e>
                        <m:sub>
                          <m:r>
                            <a:rPr lang="en-US" altLang="zh-CN" sz="1000" b="0" i="1" smtClean="0">
                              <a:latin typeface="Cambria Math" panose="02040503050406030204" pitchFamily="18" charset="0"/>
                            </a:rPr>
                            <m:t>h𝑜𝑢𝑟</m:t>
                          </m:r>
                        </m:sub>
                      </m:sSub>
                    </m:oMath>
                  </a14:m>
                  <a:r>
                    <a:rPr lang="en-US" altLang="zh-CN" sz="1000" dirty="0"/>
                    <a:t>, </a:t>
                  </a:r>
                  <a14:m>
                    <m:oMath xmlns:m="http://schemas.openxmlformats.org/officeDocument/2006/math">
                      <m:sSub>
                        <m:sSubPr>
                          <m:ctrlPr>
                            <a:rPr lang="en-US" altLang="zh-CN" sz="1000" i="1">
                              <a:latin typeface="Cambria Math" panose="02040503050406030204" pitchFamily="18" charset="0"/>
                            </a:rPr>
                          </m:ctrlPr>
                        </m:sSubPr>
                        <m:e>
                          <m:r>
                            <a:rPr lang="en-US" altLang="zh-CN" sz="1000" b="0" i="1" smtClean="0">
                              <a:latin typeface="Cambria Math" panose="02040503050406030204" pitchFamily="18" charset="0"/>
                            </a:rPr>
                            <m:t>𝑇</m:t>
                          </m:r>
                        </m:e>
                        <m:sub>
                          <m:r>
                            <a:rPr lang="en-US" altLang="zh-CN" sz="1000" b="0" i="1" smtClean="0">
                              <a:latin typeface="Cambria Math" panose="02040503050406030204" pitchFamily="18" charset="0"/>
                            </a:rPr>
                            <m:t>𝑚𝑖𝑛𝑢𝑡𝑒</m:t>
                          </m:r>
                        </m:sub>
                      </m:sSub>
                      <m:r>
                        <a:rPr lang="en-US" altLang="zh-CN" sz="1000" b="0" i="0" smtClean="0">
                          <a:latin typeface="Cambria Math" panose="02040503050406030204" pitchFamily="18" charset="0"/>
                        </a:rPr>
                        <m:t>,…</m:t>
                      </m:r>
                    </m:oMath>
                  </a14:m>
                  <a:r>
                    <a:rPr lang="en-US" altLang="zh-CN" sz="1000" dirty="0"/>
                    <a:t>)</a:t>
                  </a:r>
                  <a:endParaRPr lang="zh-CN" altLang="en-US" sz="1000" dirty="0"/>
                </a:p>
              </p:txBody>
            </p:sp>
          </mc:Choice>
          <mc:Fallback xmlns="">
            <p:sp>
              <p:nvSpPr>
                <p:cNvPr id="31" name="文本框 30">
                  <a:extLst>
                    <a:ext uri="{FF2B5EF4-FFF2-40B4-BE49-F238E27FC236}">
                      <a16:creationId xmlns:a16="http://schemas.microsoft.com/office/drawing/2014/main" id="{D0E84F6A-8E88-6B22-7DDB-3037644C1D77}"/>
                    </a:ext>
                  </a:extLst>
                </p:cNvPr>
                <p:cNvSpPr txBox="1">
                  <a:spLocks noRot="1" noChangeAspect="1" noMove="1" noResize="1" noEditPoints="1" noAdjustHandles="1" noChangeArrowheads="1" noChangeShapeType="1" noTextEdit="1"/>
                </p:cNvSpPr>
                <p:nvPr/>
              </p:nvSpPr>
              <p:spPr>
                <a:xfrm>
                  <a:off x="5862498" y="5813304"/>
                  <a:ext cx="2310475" cy="276999"/>
                </a:xfrm>
                <a:prstGeom prst="rect">
                  <a:avLst/>
                </a:prstGeom>
                <a:blipFill>
                  <a:blip r:embed="rId3"/>
                  <a:stretch>
                    <a:fillRect b="-14634"/>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544E775C-1D34-7476-E666-9ACC93AE6AEF}"/>
                </a:ext>
              </a:extLst>
            </p:cNvPr>
            <p:cNvCxnSpPr>
              <a:cxnSpLocks/>
              <a:stCxn id="8" idx="0"/>
            </p:cNvCxnSpPr>
            <p:nvPr/>
          </p:nvCxnSpPr>
          <p:spPr>
            <a:xfrm flipH="1" flipV="1">
              <a:off x="7699281" y="3742975"/>
              <a:ext cx="2414" cy="9337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2BC7B92A-72C9-F80B-FEB7-AC00D79140A8}"/>
                </a:ext>
              </a:extLst>
            </p:cNvPr>
            <p:cNvSpPr/>
            <p:nvPr/>
          </p:nvSpPr>
          <p:spPr>
            <a:xfrm>
              <a:off x="4969056" y="779395"/>
              <a:ext cx="2210979" cy="183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多层感知机解码器</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8867EDD-5F1E-4AF1-B8B2-3D4D90A5BB17}"/>
                    </a:ext>
                  </a:extLst>
                </p:cNvPr>
                <p:cNvSpPr txBox="1"/>
                <p:nvPr/>
              </p:nvSpPr>
              <p:spPr>
                <a:xfrm>
                  <a:off x="3959810" y="5919385"/>
                  <a:ext cx="1392583" cy="276999"/>
                </a:xfrm>
                <a:prstGeom prst="rect">
                  <a:avLst/>
                </a:prstGeom>
                <a:noFill/>
              </p:spPr>
              <p:txBody>
                <a:bodyPr wrap="square" rtlCol="0">
                  <a:spAutoFit/>
                </a:bodyPr>
                <a:lstStyle/>
                <a:p>
                  <a14:m>
                    <m:oMath xmlns:m="http://schemas.openxmlformats.org/officeDocument/2006/math">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2</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3</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𝑛</m:t>
                          </m:r>
                        </m:sub>
                      </m:sSub>
                    </m:oMath>
                  </a14:m>
                  <a:r>
                    <a:rPr lang="en-US" altLang="zh-CN" sz="1000" dirty="0"/>
                    <a:t>)</a:t>
                  </a:r>
                  <a:endParaRPr lang="zh-CN" altLang="en-US" sz="1000" dirty="0"/>
                </a:p>
              </p:txBody>
            </p:sp>
          </mc:Choice>
          <mc:Fallback xmlns="">
            <p:sp>
              <p:nvSpPr>
                <p:cNvPr id="34" name="文本框 33">
                  <a:extLst>
                    <a:ext uri="{FF2B5EF4-FFF2-40B4-BE49-F238E27FC236}">
                      <a16:creationId xmlns:a16="http://schemas.microsoft.com/office/drawing/2014/main" id="{7F934FD5-4134-F0E7-9BA9-4EE0CE0BBAA1}"/>
                    </a:ext>
                  </a:extLst>
                </p:cNvPr>
                <p:cNvSpPr txBox="1">
                  <a:spLocks noRot="1" noChangeAspect="1" noMove="1" noResize="1" noEditPoints="1" noAdjustHandles="1" noChangeArrowheads="1" noChangeShapeType="1" noTextEdit="1"/>
                </p:cNvSpPr>
                <p:nvPr/>
              </p:nvSpPr>
              <p:spPr>
                <a:xfrm>
                  <a:off x="3959810" y="5919385"/>
                  <a:ext cx="1392583" cy="276999"/>
                </a:xfrm>
                <a:prstGeom prst="rect">
                  <a:avLst/>
                </a:prstGeom>
                <a:blipFill>
                  <a:blip r:embed="rId4"/>
                  <a:stretch>
                    <a:fillRect b="-12195"/>
                  </a:stretch>
                </a:blipFill>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64DE3D41-CA54-339A-2808-5BAC2C7429FA}"/>
                </a:ext>
              </a:extLst>
            </p:cNvPr>
            <p:cNvCxnSpPr>
              <a:endCxn id="81" idx="0"/>
            </p:cNvCxnSpPr>
            <p:nvPr/>
          </p:nvCxnSpPr>
          <p:spPr>
            <a:xfrm>
              <a:off x="4063314" y="5206526"/>
              <a:ext cx="938" cy="98964"/>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9AB8B922-E332-33D5-FEC3-9DAC69788281}"/>
                </a:ext>
              </a:extLst>
            </p:cNvPr>
            <p:cNvCxnSpPr>
              <a:endCxn id="76" idx="2"/>
            </p:cNvCxnSpPr>
            <p:nvPr/>
          </p:nvCxnSpPr>
          <p:spPr>
            <a:xfrm rot="10800000">
              <a:off x="3094656" y="5007134"/>
              <a:ext cx="968659" cy="19939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B967DF93-F178-12CF-310E-B2075E8B3858}"/>
                </a:ext>
              </a:extLst>
            </p:cNvPr>
            <p:cNvCxnSpPr>
              <a:endCxn id="73" idx="2"/>
            </p:cNvCxnSpPr>
            <p:nvPr/>
          </p:nvCxnSpPr>
          <p:spPr>
            <a:xfrm flipV="1">
              <a:off x="4063314" y="5007134"/>
              <a:ext cx="846490" cy="19939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C40E99F-68F1-81A9-B39B-426FC327A9C9}"/>
                    </a:ext>
                  </a:extLst>
                </p:cNvPr>
                <p:cNvSpPr txBox="1"/>
                <p:nvPr/>
              </p:nvSpPr>
              <p:spPr>
                <a:xfrm>
                  <a:off x="1350173" y="5054895"/>
                  <a:ext cx="1744481" cy="291298"/>
                </a:xfrm>
                <a:prstGeom prst="rect">
                  <a:avLst/>
                </a:prstGeom>
                <a:noFill/>
              </p:spPr>
              <p:txBody>
                <a:bodyPr wrap="square" rtlCol="0">
                  <a:spAutoFit/>
                </a:bodyPr>
                <a:lstStyle/>
                <a:p>
                  <a14:m>
                    <m:oMath xmlns:m="http://schemas.openxmlformats.org/officeDocument/2006/math">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𝑝</m:t>
                          </m:r>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𝑝</m:t>
                          </m:r>
                          <m:r>
                            <a:rPr lang="en-US" altLang="zh-CN" sz="1000" b="0" i="1" smtClean="0">
                              <a:latin typeface="Cambria Math" panose="02040503050406030204" pitchFamily="18" charset="0"/>
                            </a:rPr>
                            <m:t>2</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𝑝</m:t>
                          </m:r>
                          <m:r>
                            <a:rPr lang="en-US" altLang="zh-CN" sz="1000" b="0" i="1" smtClean="0">
                              <a:latin typeface="Cambria Math" panose="02040503050406030204" pitchFamily="18" charset="0"/>
                            </a:rPr>
                            <m:t>3</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𝑝𝑛</m:t>
                          </m:r>
                        </m:sub>
                      </m:sSub>
                    </m:oMath>
                  </a14:m>
                  <a:r>
                    <a:rPr lang="en-US" altLang="zh-CN" sz="1000" dirty="0"/>
                    <a:t>)</a:t>
                  </a:r>
                  <a:endParaRPr lang="zh-CN" altLang="en-US" sz="1000" dirty="0"/>
                </a:p>
              </p:txBody>
            </p:sp>
          </mc:Choice>
          <mc:Fallback xmlns="">
            <p:sp>
              <p:nvSpPr>
                <p:cNvPr id="38" name="文本框 37">
                  <a:extLst>
                    <a:ext uri="{FF2B5EF4-FFF2-40B4-BE49-F238E27FC236}">
                      <a16:creationId xmlns:a16="http://schemas.microsoft.com/office/drawing/2014/main" id="{523A76DC-37CB-0662-E816-690F961892CB}"/>
                    </a:ext>
                  </a:extLst>
                </p:cNvPr>
                <p:cNvSpPr txBox="1">
                  <a:spLocks noRot="1" noChangeAspect="1" noMove="1" noResize="1" noEditPoints="1" noAdjustHandles="1" noChangeArrowheads="1" noChangeShapeType="1" noTextEdit="1"/>
                </p:cNvSpPr>
                <p:nvPr/>
              </p:nvSpPr>
              <p:spPr>
                <a:xfrm>
                  <a:off x="1350173" y="5054895"/>
                  <a:ext cx="1744481" cy="291298"/>
                </a:xfrm>
                <a:prstGeom prst="rect">
                  <a:avLst/>
                </a:prstGeom>
                <a:blipFill>
                  <a:blip r:embed="rId5"/>
                  <a:stretch>
                    <a:fillRect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FB95EE4-854B-8AEC-7D71-112ED692EE17}"/>
                    </a:ext>
                  </a:extLst>
                </p:cNvPr>
                <p:cNvSpPr txBox="1"/>
                <p:nvPr/>
              </p:nvSpPr>
              <p:spPr>
                <a:xfrm>
                  <a:off x="4958001" y="5105462"/>
                  <a:ext cx="1744481" cy="276999"/>
                </a:xfrm>
                <a:prstGeom prst="rect">
                  <a:avLst/>
                </a:prstGeom>
                <a:noFill/>
              </p:spPr>
              <p:txBody>
                <a:bodyPr wrap="square" rtlCol="0">
                  <a:spAutoFit/>
                </a:bodyPr>
                <a:lstStyle/>
                <a:p>
                  <a14:m>
                    <m:oMath xmlns:m="http://schemas.openxmlformats.org/officeDocument/2006/math">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𝑡</m:t>
                          </m:r>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𝑡</m:t>
                          </m:r>
                          <m:r>
                            <a:rPr lang="en-US" altLang="zh-CN" sz="1000" b="0" i="1" smtClean="0">
                              <a:latin typeface="Cambria Math" panose="02040503050406030204" pitchFamily="18" charset="0"/>
                            </a:rPr>
                            <m:t>2</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𝑡</m:t>
                          </m:r>
                          <m:r>
                            <a:rPr lang="en-US" altLang="zh-CN" sz="1000" b="0" i="1" smtClean="0">
                              <a:latin typeface="Cambria Math" panose="02040503050406030204" pitchFamily="18" charset="0"/>
                            </a:rPr>
                            <m:t>3</m:t>
                          </m:r>
                        </m:sub>
                      </m:sSub>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X</m:t>
                          </m:r>
                        </m:e>
                        <m:sub>
                          <m:r>
                            <a:rPr lang="en-US" altLang="zh-CN" sz="1000" b="0" i="1" smtClean="0">
                              <a:latin typeface="Cambria Math" panose="02040503050406030204" pitchFamily="18" charset="0"/>
                            </a:rPr>
                            <m:t>𝑡𝑛</m:t>
                          </m:r>
                        </m:sub>
                      </m:sSub>
                    </m:oMath>
                  </a14:m>
                  <a:r>
                    <a:rPr lang="en-US" altLang="zh-CN" sz="1000" dirty="0"/>
                    <a:t>)</a:t>
                  </a:r>
                  <a:endParaRPr lang="zh-CN" altLang="en-US" sz="1000" dirty="0"/>
                </a:p>
              </p:txBody>
            </p:sp>
          </mc:Choice>
          <mc:Fallback xmlns="">
            <p:sp>
              <p:nvSpPr>
                <p:cNvPr id="39" name="文本框 38">
                  <a:extLst>
                    <a:ext uri="{FF2B5EF4-FFF2-40B4-BE49-F238E27FC236}">
                      <a16:creationId xmlns:a16="http://schemas.microsoft.com/office/drawing/2014/main" id="{58C7559D-129A-3213-53B5-425291705F83}"/>
                    </a:ext>
                  </a:extLst>
                </p:cNvPr>
                <p:cNvSpPr txBox="1">
                  <a:spLocks noRot="1" noChangeAspect="1" noMove="1" noResize="1" noEditPoints="1" noAdjustHandles="1" noChangeArrowheads="1" noChangeShapeType="1" noTextEdit="1"/>
                </p:cNvSpPr>
                <p:nvPr/>
              </p:nvSpPr>
              <p:spPr>
                <a:xfrm>
                  <a:off x="4958001" y="5105462"/>
                  <a:ext cx="1744481" cy="276999"/>
                </a:xfrm>
                <a:prstGeom prst="rect">
                  <a:avLst/>
                </a:prstGeom>
                <a:blipFill>
                  <a:blip r:embed="rId6"/>
                  <a:stretch>
                    <a:fillRect b="-12195"/>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1C64F987-F0F8-8E4F-CB86-FD14DA5A35A3}"/>
                </a:ext>
              </a:extLst>
            </p:cNvPr>
            <p:cNvCxnSpPr>
              <a:cxnSpLocks/>
            </p:cNvCxnSpPr>
            <p:nvPr/>
          </p:nvCxnSpPr>
          <p:spPr>
            <a:xfrm flipV="1">
              <a:off x="3094654" y="3704065"/>
              <a:ext cx="0" cy="4421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53315348-F117-F0E6-C9F8-CE91699EB609}"/>
                </a:ext>
              </a:extLst>
            </p:cNvPr>
            <p:cNvCxnSpPr>
              <a:stCxn id="83" idx="0"/>
            </p:cNvCxnSpPr>
            <p:nvPr/>
          </p:nvCxnSpPr>
          <p:spPr>
            <a:xfrm flipH="1" flipV="1">
              <a:off x="3222171" y="2460207"/>
              <a:ext cx="1" cy="123767"/>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1625ADD0-B949-E18B-0B32-46E1D710CEE7}"/>
                </a:ext>
              </a:extLst>
            </p:cNvPr>
            <p:cNvCxnSpPr/>
            <p:nvPr/>
          </p:nvCxnSpPr>
          <p:spPr>
            <a:xfrm flipH="1" flipV="1">
              <a:off x="4997668" y="2458893"/>
              <a:ext cx="1" cy="123767"/>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A52E3226-0B4E-CF1F-13C7-9BC43D55D83C}"/>
                </a:ext>
              </a:extLst>
            </p:cNvPr>
            <p:cNvCxnSpPr/>
            <p:nvPr/>
          </p:nvCxnSpPr>
          <p:spPr>
            <a:xfrm flipH="1" flipV="1">
              <a:off x="7756221" y="2460207"/>
              <a:ext cx="1" cy="123767"/>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连接符: 肘形 38">
              <a:extLst>
                <a:ext uri="{FF2B5EF4-FFF2-40B4-BE49-F238E27FC236}">
                  <a16:creationId xmlns:a16="http://schemas.microsoft.com/office/drawing/2014/main" id="{CFADE55E-8ABB-BC09-7FB6-CAE23EC29BB9}"/>
                </a:ext>
              </a:extLst>
            </p:cNvPr>
            <p:cNvCxnSpPr>
              <a:endCxn id="52" idx="2"/>
            </p:cNvCxnSpPr>
            <p:nvPr/>
          </p:nvCxnSpPr>
          <p:spPr>
            <a:xfrm flipV="1">
              <a:off x="3222171" y="2350390"/>
              <a:ext cx="2719871" cy="10850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B65F7707-7505-B712-A9FD-BACA33C6821A}"/>
                </a:ext>
              </a:extLst>
            </p:cNvPr>
            <p:cNvCxnSpPr/>
            <p:nvPr/>
          </p:nvCxnSpPr>
          <p:spPr>
            <a:xfrm>
              <a:off x="5942042" y="2458893"/>
              <a:ext cx="1814179"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875C1B9-3717-A1D4-2235-6653F0212756}"/>
                    </a:ext>
                  </a:extLst>
                </p:cNvPr>
                <p:cNvSpPr txBox="1"/>
                <p:nvPr/>
              </p:nvSpPr>
              <p:spPr>
                <a:xfrm>
                  <a:off x="3222170" y="2139983"/>
                  <a:ext cx="659358" cy="291298"/>
                </a:xfrm>
                <a:prstGeom prst="rect">
                  <a:avLst/>
                </a:prstGeom>
                <a:noFill/>
              </p:spPr>
              <p:txBody>
                <a:bodyPr wrap="square" rtlCol="0">
                  <a:spAutoFit/>
                </a:bodyPr>
                <a:lstStyle/>
                <a:p>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Q</m:t>
                          </m:r>
                        </m:e>
                        <m:sub>
                          <m:r>
                            <a:rPr lang="en-US" altLang="zh-CN" sz="1000" b="0" i="1" smtClean="0">
                              <a:latin typeface="Cambria Math" panose="02040503050406030204" pitchFamily="18" charset="0"/>
                            </a:rPr>
                            <m:t>𝑝</m:t>
                          </m:r>
                        </m:sub>
                      </m:sSub>
                      <m:r>
                        <a:rPr lang="en-US" altLang="zh-CN" sz="1000" b="0" i="1" smtClean="0">
                          <a:latin typeface="Cambria Math" panose="02040503050406030204" pitchFamily="18" charset="0"/>
                        </a:rPr>
                        <m:t>,</m:t>
                      </m:r>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𝐾</m:t>
                          </m:r>
                        </m:e>
                        <m:sub>
                          <m:r>
                            <a:rPr lang="en-US" altLang="zh-CN" sz="1000" b="0" i="1" smtClean="0">
                              <a:latin typeface="Cambria Math" panose="02040503050406030204" pitchFamily="18" charset="0"/>
                            </a:rPr>
                            <m:t>𝑝</m:t>
                          </m:r>
                        </m:sub>
                      </m:sSub>
                    </m:oMath>
                  </a14:m>
                  <a:endParaRPr lang="zh-CN" altLang="en-US" sz="1000" dirty="0"/>
                </a:p>
              </p:txBody>
            </p:sp>
          </mc:Choice>
          <mc:Fallback xmlns="">
            <p:sp>
              <p:nvSpPr>
                <p:cNvPr id="46" name="文本框 45">
                  <a:extLst>
                    <a:ext uri="{FF2B5EF4-FFF2-40B4-BE49-F238E27FC236}">
                      <a16:creationId xmlns:a16="http://schemas.microsoft.com/office/drawing/2014/main" id="{17DF2D6A-6ADF-CC92-FA14-955F2807577F}"/>
                    </a:ext>
                  </a:extLst>
                </p:cNvPr>
                <p:cNvSpPr txBox="1">
                  <a:spLocks noRot="1" noChangeAspect="1" noMove="1" noResize="1" noEditPoints="1" noAdjustHandles="1" noChangeArrowheads="1" noChangeShapeType="1" noTextEdit="1"/>
                </p:cNvSpPr>
                <p:nvPr/>
              </p:nvSpPr>
              <p:spPr>
                <a:xfrm>
                  <a:off x="3222170" y="2139983"/>
                  <a:ext cx="659358" cy="2912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FD03DF6-1DFA-A0C2-F844-C5CF8260579E}"/>
                    </a:ext>
                  </a:extLst>
                </p:cNvPr>
                <p:cNvSpPr txBox="1"/>
                <p:nvPr/>
              </p:nvSpPr>
              <p:spPr>
                <a:xfrm>
                  <a:off x="4611677" y="2128754"/>
                  <a:ext cx="659358" cy="276999"/>
                </a:xfrm>
                <a:prstGeom prst="rect">
                  <a:avLst/>
                </a:prstGeom>
                <a:noFill/>
              </p:spPr>
              <p:txBody>
                <a:bodyPr wrap="square" rtlCol="0">
                  <a:spAutoFit/>
                </a:bodyPr>
                <a:lstStyle/>
                <a:p>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Q</m:t>
                          </m:r>
                        </m:e>
                        <m:sub>
                          <m:r>
                            <a:rPr lang="en-US" altLang="zh-CN" sz="1000" b="0" i="1" smtClean="0">
                              <a:latin typeface="Cambria Math" panose="02040503050406030204" pitchFamily="18" charset="0"/>
                            </a:rPr>
                            <m:t>𝑡</m:t>
                          </m:r>
                        </m:sub>
                      </m:sSub>
                      <m:r>
                        <a:rPr lang="en-US" altLang="zh-CN" sz="1000" b="0" i="1" smtClean="0">
                          <a:latin typeface="Cambria Math" panose="02040503050406030204" pitchFamily="18" charset="0"/>
                        </a:rPr>
                        <m:t>,</m:t>
                      </m:r>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𝐾</m:t>
                          </m:r>
                        </m:e>
                        <m:sub>
                          <m:r>
                            <a:rPr lang="en-US" altLang="zh-CN" sz="1000" b="0" i="1" smtClean="0">
                              <a:latin typeface="Cambria Math" panose="02040503050406030204" pitchFamily="18" charset="0"/>
                            </a:rPr>
                            <m:t>𝑡</m:t>
                          </m:r>
                        </m:sub>
                      </m:sSub>
                    </m:oMath>
                  </a14:m>
                  <a:endParaRPr lang="zh-CN" altLang="en-US" sz="1000" dirty="0"/>
                </a:p>
              </p:txBody>
            </p:sp>
          </mc:Choice>
          <mc:Fallback xmlns="">
            <p:sp>
              <p:nvSpPr>
                <p:cNvPr id="47" name="文本框 46">
                  <a:extLst>
                    <a:ext uri="{FF2B5EF4-FFF2-40B4-BE49-F238E27FC236}">
                      <a16:creationId xmlns:a16="http://schemas.microsoft.com/office/drawing/2014/main" id="{5D09EF31-E132-BF32-B018-87AEEA14B46F}"/>
                    </a:ext>
                  </a:extLst>
                </p:cNvPr>
                <p:cNvSpPr txBox="1">
                  <a:spLocks noRot="1" noChangeAspect="1" noMove="1" noResize="1" noEditPoints="1" noAdjustHandles="1" noChangeArrowheads="1" noChangeShapeType="1" noTextEdit="1"/>
                </p:cNvSpPr>
                <p:nvPr/>
              </p:nvSpPr>
              <p:spPr>
                <a:xfrm>
                  <a:off x="4611677" y="2128754"/>
                  <a:ext cx="65935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F4322BC-42AF-1704-BB8B-C5BBAB0407DE}"/>
                    </a:ext>
                  </a:extLst>
                </p:cNvPr>
                <p:cNvSpPr txBox="1"/>
                <p:nvPr/>
              </p:nvSpPr>
              <p:spPr>
                <a:xfrm>
                  <a:off x="7225589" y="2142511"/>
                  <a:ext cx="947384" cy="276999"/>
                </a:xfrm>
                <a:prstGeom prst="rect">
                  <a:avLst/>
                </a:prstGeom>
                <a:noFill/>
              </p:spPr>
              <p:txBody>
                <a:bodyPr wrap="square" rtlCol="0">
                  <a:spAutoFit/>
                </a:bodyPr>
                <a:lstStyle/>
                <a:p>
                  <a14:m>
                    <m:oMath xmlns:m="http://schemas.openxmlformats.org/officeDocument/2006/math">
                      <m:sSub>
                        <m:sSubPr>
                          <m:ctrlPr>
                            <a:rPr lang="en-US" altLang="zh-CN" sz="1000" i="1" smtClean="0">
                              <a:latin typeface="Cambria Math" panose="02040503050406030204" pitchFamily="18" charset="0"/>
                            </a:rPr>
                          </m:ctrlPr>
                        </m:sSubPr>
                        <m:e>
                          <m:r>
                            <m:rPr>
                              <m:sty m:val="p"/>
                            </m:rPr>
                            <a:rPr lang="en-US" altLang="zh-CN" sz="1000" i="1">
                              <a:latin typeface="Cambria Math" panose="02040503050406030204" pitchFamily="18" charset="0"/>
                            </a:rPr>
                            <m:t>Q</m:t>
                          </m:r>
                        </m:e>
                        <m:sub>
                          <m:r>
                            <a:rPr lang="en-US" altLang="zh-CN" sz="1000" b="0" i="1" smtClean="0">
                              <a:latin typeface="Cambria Math" panose="02040503050406030204" pitchFamily="18" charset="0"/>
                            </a:rPr>
                            <m:t>𝑇</m:t>
                          </m:r>
                        </m:sub>
                      </m:sSub>
                      <m:r>
                        <a:rPr lang="en-US" altLang="zh-CN" sz="1000" b="0" i="1" smtClean="0">
                          <a:latin typeface="Cambria Math" panose="02040503050406030204" pitchFamily="18" charset="0"/>
                        </a:rPr>
                        <m:t>,</m:t>
                      </m:r>
                    </m:oMath>
                  </a14:m>
                  <a:r>
                    <a:rPr lang="en-US" altLang="zh-CN" sz="1000" dirty="0"/>
                    <a:t> </a:t>
                  </a:r>
                  <a14:m>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𝐾</m:t>
                          </m:r>
                        </m:e>
                        <m:sub>
                          <m:r>
                            <a:rPr lang="en-US" altLang="zh-CN" sz="1000" b="0" i="1" smtClean="0">
                              <a:latin typeface="Cambria Math" panose="02040503050406030204" pitchFamily="18" charset="0"/>
                            </a:rPr>
                            <m:t>𝑇</m:t>
                          </m:r>
                        </m:sub>
                      </m:sSub>
                      <m:r>
                        <a:rPr lang="en-US" altLang="zh-CN" sz="1000" b="0" i="1" smtClean="0">
                          <a:latin typeface="Cambria Math" panose="02040503050406030204" pitchFamily="18" charset="0"/>
                        </a:rPr>
                        <m:t> ,</m:t>
                      </m:r>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𝑉</m:t>
                          </m:r>
                        </m:e>
                        <m:sub>
                          <m:r>
                            <a:rPr lang="en-US" altLang="zh-CN" sz="1000" b="0" i="1" smtClean="0">
                              <a:latin typeface="Cambria Math" panose="02040503050406030204" pitchFamily="18" charset="0"/>
                            </a:rPr>
                            <m:t>𝑇</m:t>
                          </m:r>
                        </m:sub>
                      </m:sSub>
                    </m:oMath>
                  </a14:m>
                  <a:endParaRPr lang="zh-CN" altLang="en-US" sz="1000" dirty="0"/>
                </a:p>
              </p:txBody>
            </p:sp>
          </mc:Choice>
          <mc:Fallback xmlns="">
            <p:sp>
              <p:nvSpPr>
                <p:cNvPr id="48" name="文本框 47">
                  <a:extLst>
                    <a:ext uri="{FF2B5EF4-FFF2-40B4-BE49-F238E27FC236}">
                      <a16:creationId xmlns:a16="http://schemas.microsoft.com/office/drawing/2014/main" id="{DCB8647A-FA5C-C0C1-F8BB-D336B3C2219E}"/>
                    </a:ext>
                  </a:extLst>
                </p:cNvPr>
                <p:cNvSpPr txBox="1">
                  <a:spLocks noRot="1" noChangeAspect="1" noMove="1" noResize="1" noEditPoints="1" noAdjustHandles="1" noChangeArrowheads="1" noChangeShapeType="1" noTextEdit="1"/>
                </p:cNvSpPr>
                <p:nvPr/>
              </p:nvSpPr>
              <p:spPr>
                <a:xfrm>
                  <a:off x="7225589" y="2142511"/>
                  <a:ext cx="947384" cy="276999"/>
                </a:xfrm>
                <a:prstGeom prst="rect">
                  <a:avLst/>
                </a:prstGeom>
                <a:blipFill>
                  <a:blip r:embed="rId9"/>
                  <a:stretch>
                    <a:fillRect/>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A7F1E8C2-C0B2-4104-5AB2-6D31E2C3FB8C}"/>
                </a:ext>
              </a:extLst>
            </p:cNvPr>
            <p:cNvCxnSpPr>
              <a:endCxn id="28" idx="2"/>
            </p:cNvCxnSpPr>
            <p:nvPr/>
          </p:nvCxnSpPr>
          <p:spPr>
            <a:xfrm flipV="1">
              <a:off x="5968314" y="982189"/>
              <a:ext cx="0" cy="1536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19A218EA-8B11-861B-88AD-E4D1ED3DEBAC}"/>
                </a:ext>
              </a:extLst>
            </p:cNvPr>
            <p:cNvCxnSpPr>
              <a:cxnSpLocks/>
            </p:cNvCxnSpPr>
            <p:nvPr/>
          </p:nvCxnSpPr>
          <p:spPr>
            <a:xfrm flipH="1" flipV="1">
              <a:off x="5968314" y="571892"/>
              <a:ext cx="1" cy="1948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9B08090D-3668-9025-B2D0-AE7DFCDBA83E}"/>
                </a:ext>
              </a:extLst>
            </p:cNvPr>
            <p:cNvCxnSpPr>
              <a:cxnSpLocks/>
            </p:cNvCxnSpPr>
            <p:nvPr/>
          </p:nvCxnSpPr>
          <p:spPr>
            <a:xfrm flipH="1" flipV="1">
              <a:off x="6117609" y="583172"/>
              <a:ext cx="1" cy="1822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505E1D2C-0CEF-033B-3DC2-3CD9ED1FB301}"/>
                </a:ext>
              </a:extLst>
            </p:cNvPr>
            <p:cNvCxnSpPr>
              <a:stCxn id="50" idx="0"/>
            </p:cNvCxnSpPr>
            <p:nvPr/>
          </p:nvCxnSpPr>
          <p:spPr>
            <a:xfrm flipV="1">
              <a:off x="6117610" y="982189"/>
              <a:ext cx="0" cy="153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矩形 47">
              <a:extLst>
                <a:ext uri="{FF2B5EF4-FFF2-40B4-BE49-F238E27FC236}">
                  <a16:creationId xmlns:a16="http://schemas.microsoft.com/office/drawing/2014/main" id="{D3EDA5F6-8877-AD3E-0308-578DFEF9593E}"/>
                </a:ext>
              </a:extLst>
            </p:cNvPr>
            <p:cNvSpPr/>
            <p:nvPr/>
          </p:nvSpPr>
          <p:spPr>
            <a:xfrm>
              <a:off x="4969056" y="369408"/>
              <a:ext cx="2210979" cy="183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输出 解码后的</a:t>
              </a:r>
              <a:r>
                <a:rPr lang="en-US" altLang="zh-CN" sz="1000" dirty="0"/>
                <a:t>period + trend</a:t>
              </a:r>
              <a:endParaRPr lang="zh-CN" altLang="en-US" sz="1000" dirty="0"/>
            </a:p>
          </p:txBody>
        </p:sp>
        <p:cxnSp>
          <p:nvCxnSpPr>
            <p:cNvPr id="49" name="直接箭头连接符 48">
              <a:extLst>
                <a:ext uri="{FF2B5EF4-FFF2-40B4-BE49-F238E27FC236}">
                  <a16:creationId xmlns:a16="http://schemas.microsoft.com/office/drawing/2014/main" id="{8C12130F-0CA4-DE80-4B8C-F984BCDF736A}"/>
                </a:ext>
              </a:extLst>
            </p:cNvPr>
            <p:cNvCxnSpPr>
              <a:stCxn id="74" idx="0"/>
            </p:cNvCxnSpPr>
            <p:nvPr/>
          </p:nvCxnSpPr>
          <p:spPr>
            <a:xfrm flipV="1">
              <a:off x="4909804" y="3701576"/>
              <a:ext cx="0" cy="4446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23377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C0495-008B-B2A7-B975-CBEEAE1F71F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D47A65F-A619-A0EA-42CB-0602E95B20ED}"/>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B6B8AFC2-8C42-2931-DDC5-CB454AED8F2D}"/>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832A3194-8F6E-D359-0D9F-3D3A9D650CCB}"/>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0F6E6135-E7EE-14EA-633D-A4ED3ED97A29}"/>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3B1F8C9-78EA-2FFD-E8A4-853AD053A0BA}"/>
                  </a:ext>
                </a:extLst>
              </p:cNvPr>
              <p:cNvSpPr txBox="1"/>
              <p:nvPr/>
            </p:nvSpPr>
            <p:spPr>
              <a:xfrm>
                <a:off x="1972082" y="822751"/>
                <a:ext cx="8401421" cy="5728299"/>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b="1" dirty="0"/>
                  <a:t>多时间尺度编码层</a:t>
                </a:r>
                <a:endParaRPr lang="en-US" altLang="zh-CN" sz="1600" b="1" dirty="0"/>
              </a:p>
              <a:p>
                <a:pPr/>
                <a14:m>
                  <m:oMathPara xmlns:m="http://schemas.openxmlformats.org/officeDocument/2006/math">
                    <m:oMathParaPr>
                      <m:jc m:val="centerGroup"/>
                    </m:oMathParaPr>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𝑚𝑖𝑛𝑢𝑡𝑒</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𝑖</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f>
                        <m:fPr>
                          <m:ctrlPr>
                            <a:rPr lang="zh-CN" altLang="zh-CN" sz="1400" i="1">
                              <a:effectLst/>
                              <a:latin typeface="Cambria Math" panose="02040503050406030204" pitchFamily="18" charset="0"/>
                              <a:ea typeface="Cambria Math" panose="02040503050406030204" pitchFamily="18" charset="0"/>
                            </a:rPr>
                          </m:ctrlPr>
                        </m:fPr>
                        <m:num>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𝑖</m:t>
                              </m:r>
                            </m:sub>
                          </m:sSub>
                        </m:num>
                        <m:den>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59</m:t>
                          </m:r>
                        </m:den>
                      </m:f>
                      <m:r>
                        <a:rPr lang="en-US" altLang="zh-CN" sz="1400" i="1" kern="0">
                          <a:solidFill>
                            <a:srgbClr val="80808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0.5</m:t>
                      </m:r>
                    </m:oMath>
                  </m:oMathPara>
                </a14:m>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zh-CN" altLang="en-US" sz="1600" b="1" dirty="0"/>
                  <a:t>基于</a:t>
                </a:r>
                <a:r>
                  <a:rPr lang="en-US" altLang="zh-CN" sz="1600" b="1" dirty="0"/>
                  <a:t>FFT</a:t>
                </a:r>
                <a:r>
                  <a:rPr lang="zh-CN" altLang="en-US" sz="1600" b="1" dirty="0"/>
                  <a:t>分解的时序数据编码层</a:t>
                </a:r>
                <a:endParaRPr lang="en-US" altLang="zh-CN" sz="1600" b="1" dirty="0"/>
              </a:p>
              <a:p>
                <a:pPr marL="285750" indent="-285750">
                  <a:buFont typeface="Wingdings" panose="05000000000000000000" pitchFamily="2" charset="2"/>
                  <a:buChar char="l"/>
                </a:pPr>
                <a:endParaRPr lang="en-US" altLang="zh-CN" sz="1400" dirty="0"/>
              </a:p>
              <a:p>
                <a:pPr/>
                <a14:m>
                  <m:oMathPara xmlns:m="http://schemas.openxmlformats.org/officeDocument/2006/math">
                    <m:oMathParaPr>
                      <m:jc m:val="centerGroup"/>
                    </m:oMathParaPr>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cs typeface="Cambria Math" panose="02040503050406030204" pitchFamily="18" charset="0"/>
                            </a:rPr>
                            <m:t>𝑃𝑒𝑟𝑖𝑜𝑑</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r>
                        <a:rPr lang="en-US" altLang="zh-CN" sz="1400" b="0" i="1" kern="0" smtClea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𝐼</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𝐹𝐹𝑇</m:t>
                      </m:r>
                      <m:r>
                        <a:rPr lang="en-US" altLang="zh-CN" sz="1400"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b="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𝑡𝑜𝑝𝐾</m:t>
                      </m:r>
                      <m:r>
                        <a:rPr lang="en-US" altLang="zh-CN" sz="1400" b="0" i="0"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b="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𝐹𝐹𝑇</m:t>
                      </m:r>
                      <m:r>
                        <a:rPr lang="en-US" altLang="zh-CN" sz="1400" b="0" i="0"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𝑋</m:t>
                          </m:r>
                        </m:e>
                        <m:sub>
                          <m:r>
                            <a:rPr lang="en-US" altLang="zh-CN" sz="1400" i="1" ker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400" b="0" i="0"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oMath>
                  </m:oMathPara>
                </a14:m>
                <a:endParaRPr lang="en-US" altLang="zh-CN" sz="1400" dirty="0"/>
              </a:p>
              <a:p>
                <a:pPr algn="ctr"/>
                <a14:m>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𝑇𝑟𝑒𝑛𝑑</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oMath>
                </a14:m>
                <a:r>
                  <a:rPr lang="zh-CN" altLang="zh-CN" sz="1400" dirty="0">
                    <a:ea typeface="Cambria Math" panose="02040503050406030204" pitchFamily="18" charset="0"/>
                    <a:cs typeface="Cambria Math" panose="02040503050406030204" pitchFamily="18" charset="0"/>
                  </a:rPr>
                  <a:t> </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cs typeface="Cambria Math" panose="02040503050406030204" pitchFamily="18" charset="0"/>
                          </a:rPr>
                          <m:t>𝑃𝑒𝑟𝑖𝑜𝑑</m:t>
                        </m:r>
                      </m:e>
                      <m:sub>
                        <m:r>
                          <a:rPr lang="en-US" altLang="zh-CN" sz="1400" i="1" ker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𝑖</m:t>
                        </m:r>
                      </m:sub>
                    </m:sSub>
                  </m:oMath>
                </a14:m>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zh-CN" altLang="en-US" sz="1600" b="1" dirty="0"/>
                  <a:t>时空</a:t>
                </a:r>
                <a:r>
                  <a:rPr lang="en-US" altLang="zh-CN" sz="1600" b="1" dirty="0"/>
                  <a:t>Transformer</a:t>
                </a:r>
                <a:r>
                  <a:rPr lang="zh-CN" altLang="en-US" sz="1600" b="1" dirty="0"/>
                  <a:t>编码层</a:t>
                </a:r>
                <a:endParaRPr lang="en-US" altLang="zh-CN" sz="1600" b="1" dirty="0"/>
              </a:p>
              <a:p>
                <a:r>
                  <a:rPr lang="zh-CN" altLang="en-US" sz="1400" dirty="0"/>
                  <a:t>时间</a:t>
                </a:r>
                <a:r>
                  <a:rPr lang="en-US" altLang="zh-CN" sz="1400" dirty="0"/>
                  <a:t>Transformer</a:t>
                </a:r>
                <a:r>
                  <a:rPr lang="zh-CN" altLang="en-US" sz="1400" dirty="0"/>
                  <a:t>编码：</a:t>
                </a:r>
                <a:endParaRPr lang="en-US" altLang="zh-CN" sz="1400" dirty="0"/>
              </a:p>
              <a:p>
                <a:pPr/>
                <a14:m>
                  <m:oMathPara xmlns:m="http://schemas.openxmlformats.org/officeDocument/2006/math">
                    <m:oMathParaPr>
                      <m:jc m:val="center"/>
                    </m:oMathParaPr>
                    <m:oMath xmlns:m="http://schemas.openxmlformats.org/officeDocument/2006/math">
                      <m:sSubSup>
                        <m:sSubSupPr>
                          <m:ctrlPr>
                            <a:rPr lang="zh-CN" altLang="zh-CN" sz="1400" i="1">
                              <a:latin typeface="Cambria Math" panose="02040503050406030204" pitchFamily="18" charset="0"/>
                            </a:rPr>
                          </m:ctrlPr>
                        </m:sSubSup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𝑋</m:t>
                              </m:r>
                            </m:e>
                          </m:acc>
                        </m:e>
                        <m: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𝑝𝑒𝑟𝑖𝑜𝑑</m:t>
                              </m:r>
                            </m:sub>
                          </m:sSub>
                        </m:sub>
                        <m:sup>
                          <m:r>
                            <a:rPr lang="en-US" altLang="zh-CN" sz="1400" i="1">
                              <a:latin typeface="Cambria Math" panose="02040503050406030204" pitchFamily="18" charset="0"/>
                            </a:rPr>
                            <m:t>𝑙</m:t>
                          </m:r>
                        </m:sup>
                      </m:sSubSup>
                      <m:r>
                        <a:rPr lang="en-US" altLang="zh-CN" sz="1400">
                          <a:latin typeface="Cambria Math" panose="02040503050406030204" pitchFamily="18" charset="0"/>
                        </a:rPr>
                        <m:t>=</m:t>
                      </m:r>
                      <m:r>
                        <a:rPr lang="en-US" altLang="zh-CN" sz="1400" b="0" i="1" smtClean="0">
                          <a:latin typeface="Cambria Math" panose="02040503050406030204" pitchFamily="18" charset="0"/>
                        </a:rPr>
                        <m:t>𝑇𝑟𝑎𝑛𝑠𝑓𝑜𝑟𝑚𝑒𝑟𝐸𝑛𝑐𝑜𝑑𝑒𝑟</m:t>
                      </m:r>
                      <m:r>
                        <a:rPr lang="en-US" altLang="zh-CN" sz="1400" b="0" i="0" smtClean="0">
                          <a:latin typeface="Cambria Math" panose="02040503050406030204" pitchFamily="18" charset="0"/>
                        </a:rPr>
                        <m:t>(</m:t>
                      </m:r>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𝑋</m:t>
                          </m:r>
                        </m:e>
                        <m:sub>
                          <m:r>
                            <a:rPr lang="en-US" altLang="zh-CN" sz="1400" i="1">
                              <a:latin typeface="Cambria Math" panose="02040503050406030204" pitchFamily="18" charset="0"/>
                            </a:rPr>
                            <m:t>𝑝𝑒𝑟𝑖𝑜𝑑</m:t>
                          </m:r>
                        </m:sub>
                        <m:sup>
                          <m:r>
                            <a:rPr lang="en-US" altLang="zh-CN" sz="1400" i="1">
                              <a:latin typeface="Cambria Math" panose="02040503050406030204" pitchFamily="18" charset="0"/>
                            </a:rPr>
                            <m:t>𝑙</m:t>
                          </m:r>
                        </m:sup>
                      </m:sSubSup>
                      <m:r>
                        <a:rPr lang="en-US" altLang="zh-CN" sz="1400" b="0" i="0" smtClean="0">
                          <a:latin typeface="Cambria Math" panose="02040503050406030204" pitchFamily="18" charset="0"/>
                        </a:rPr>
                        <m:t>)</m:t>
                      </m:r>
                    </m:oMath>
                  </m:oMathPara>
                </a14:m>
                <a:endParaRPr lang="zh-CN" altLang="zh-CN" sz="1400" dirty="0"/>
              </a:p>
              <a:p>
                <a:pPr marL="285750" indent="-285750">
                  <a:buFont typeface="Wingdings" panose="05000000000000000000" pitchFamily="2" charset="2"/>
                  <a:buChar char="l"/>
                </a:pPr>
                <a:endParaRPr lang="en-US" altLang="zh-CN" sz="1400" dirty="0"/>
              </a:p>
              <a:p>
                <a:r>
                  <a:rPr lang="zh-CN" altLang="en-US" sz="1400" dirty="0"/>
                  <a:t>空间</a:t>
                </a:r>
                <a:r>
                  <a:rPr lang="en-US" altLang="zh-CN" sz="1400" dirty="0"/>
                  <a:t>Transformer</a:t>
                </a:r>
                <a:r>
                  <a:rPr lang="zh-CN" altLang="en-US" sz="1400" dirty="0"/>
                  <a:t>编码：</a:t>
                </a:r>
                <a:endParaRPr lang="en-US" altLang="zh-CN" sz="1400" dirty="0"/>
              </a:p>
              <a:p>
                <a:pPr/>
                <a14:m>
                  <m:oMathPara xmlns:m="http://schemas.openxmlformats.org/officeDocument/2006/math">
                    <m:oMathParaPr>
                      <m:jc m:val="center"/>
                    </m:oMathParaPr>
                    <m:oMath xmlns:m="http://schemas.openxmlformats.org/officeDocument/2006/math">
                      <m:sSubSup>
                        <m:sSubSupPr>
                          <m:ctrlPr>
                            <a:rPr lang="zh-CN" altLang="zh-CN" sz="1400" i="1">
                              <a:latin typeface="Cambria Math" panose="02040503050406030204" pitchFamily="18" charset="0"/>
                            </a:rPr>
                          </m:ctrlPr>
                        </m:sSubSupPr>
                        <m:e>
                          <m:acc>
                            <m:accPr>
                              <m:chr m:val="̂"/>
                              <m:ctrlPr>
                                <a:rPr lang="zh-CN" altLang="zh-CN" sz="1400" i="1">
                                  <a:latin typeface="Cambria Math" panose="02040503050406030204" pitchFamily="18" charset="0"/>
                                </a:rPr>
                              </m:ctrlPr>
                            </m:accPr>
                            <m:e>
                              <m:r>
                                <a:rPr lang="en-US" altLang="zh-CN" sz="1400" i="1">
                                  <a:latin typeface="Cambria Math" panose="02040503050406030204" pitchFamily="18" charset="0"/>
                                </a:rPr>
                                <m:t>𝑋</m:t>
                              </m:r>
                            </m:e>
                          </m:acc>
                        </m:e>
                        <m:sub>
                          <m:sSub>
                            <m:sSubPr>
                              <m:ctrlPr>
                                <a:rPr lang="zh-CN" altLang="zh-CN" sz="1400" i="1">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i="1">
                                  <a:latin typeface="Cambria Math" panose="02040503050406030204" pitchFamily="18" charset="0"/>
                                </a:rPr>
                                <m:t>𝑝𝑒𝑟𝑖𝑜𝑑</m:t>
                              </m:r>
                            </m:sub>
                          </m:sSub>
                        </m:sub>
                        <m:sup>
                          <m:r>
                            <a:rPr lang="en-US" altLang="zh-CN" sz="1400" i="1">
                              <a:latin typeface="Cambria Math" panose="02040503050406030204" pitchFamily="18" charset="0"/>
                            </a:rPr>
                            <m:t>𝑙</m:t>
                          </m:r>
                        </m:sup>
                      </m:sSubSup>
                      <m:r>
                        <a:rPr lang="en-US" altLang="zh-CN" sz="1400">
                          <a:latin typeface="Cambria Math" panose="02040503050406030204" pitchFamily="18" charset="0"/>
                        </a:rPr>
                        <m:t>=</m:t>
                      </m:r>
                      <m:r>
                        <a:rPr lang="en-US" altLang="zh-CN" sz="1400" b="0" i="1" smtClean="0">
                          <a:latin typeface="Cambria Math" panose="02040503050406030204" pitchFamily="18" charset="0"/>
                        </a:rPr>
                        <m:t>𝑇𝑟𝑎𝑛𝑠𝑓𝑜𝑟𝑚𝑒𝑟𝐸𝑛𝑐𝑜𝑑𝑒𝑟</m:t>
                      </m:r>
                      <m:r>
                        <a:rPr lang="en-US" altLang="zh-CN" sz="1400" b="0" i="0" smtClean="0">
                          <a:latin typeface="Cambria Math" panose="02040503050406030204" pitchFamily="18" charset="0"/>
                        </a:rPr>
                        <m:t>(</m:t>
                      </m:r>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𝑋</m:t>
                          </m:r>
                        </m:e>
                        <m:sub>
                          <m:r>
                            <a:rPr lang="en-US" altLang="zh-CN" sz="1400" i="1">
                              <a:latin typeface="Cambria Math" panose="02040503050406030204" pitchFamily="18" charset="0"/>
                            </a:rPr>
                            <m:t>𝑝𝑒𝑟𝑖𝑜𝑑</m:t>
                          </m:r>
                        </m:sub>
                        <m:sup>
                          <m:r>
                            <a:rPr lang="en-US" altLang="zh-CN" sz="1400" i="1">
                              <a:latin typeface="Cambria Math" panose="02040503050406030204" pitchFamily="18" charset="0"/>
                            </a:rPr>
                            <m:t>𝑙</m:t>
                          </m:r>
                        </m:sup>
                      </m:sSubSup>
                      <m:r>
                        <a:rPr lang="en-US" altLang="zh-CN" sz="1400" b="0" i="0" smtClean="0">
                          <a:latin typeface="Cambria Math" panose="02040503050406030204" pitchFamily="18" charset="0"/>
                        </a:rPr>
                        <m:t>.</m:t>
                      </m:r>
                      <m:r>
                        <m:rPr>
                          <m:sty m:val="p"/>
                        </m:rPr>
                        <a:rPr lang="en-US" altLang="zh-CN" sz="1400" b="0" i="0" smtClean="0">
                          <a:latin typeface="Cambria Math" panose="02040503050406030204" pitchFamily="18" charset="0"/>
                        </a:rPr>
                        <m:t>permute</m:t>
                      </m:r>
                      <m:r>
                        <a:rPr lang="en-US" altLang="zh-CN" sz="1400" b="0" i="0" smtClean="0">
                          <a:latin typeface="Cambria Math" panose="02040503050406030204" pitchFamily="18" charset="0"/>
                        </a:rPr>
                        <m:t>(0,2,1))</m:t>
                      </m:r>
                    </m:oMath>
                  </m:oMathPara>
                </a14:m>
                <a:endParaRPr lang="en-US" altLang="zh-CN" sz="1400" dirty="0"/>
              </a:p>
              <a:p>
                <a:r>
                  <a:rPr lang="zh-CN" altLang="en-US" sz="1400" dirty="0"/>
                  <a:t>时空融合：</a:t>
                </a:r>
                <a:endParaRPr lang="en-US" altLang="zh-CN" sz="1400" dirty="0"/>
              </a:p>
              <a:p>
                <a:pPr/>
                <a14:m>
                  <m:oMathPara xmlns:m="http://schemas.openxmlformats.org/officeDocument/2006/math">
                    <m:oMathParaPr>
                      <m:jc m:val="center"/>
                    </m:oMathParaPr>
                    <m:oMath xmlns:m="http://schemas.openxmlformats.org/officeDocument/2006/math">
                      <m:r>
                        <a:rPr lang="en-US" altLang="zh-CN" sz="1400" b="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𝑐</m:t>
                      </m:r>
                      <m:r>
                        <a:rPr lang="en-US" altLang="zh-CN" sz="1400" i="1" kern="0" smtClea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𝑜𝑛𝑐𝑎𝑡</m:t>
                      </m:r>
                      <m:d>
                        <m:dPr>
                          <m:ctrlPr>
                            <a:rPr lang="zh-CN" altLang="zh-CN" sz="1400" i="1">
                              <a:effectLst/>
                              <a:latin typeface="Cambria Math" panose="02040503050406030204" pitchFamily="18" charset="0"/>
                              <a:ea typeface="Cambria Math" panose="02040503050406030204" pitchFamily="18" charset="0"/>
                            </a:rPr>
                          </m:ctrlPr>
                        </m:dPr>
                        <m:e>
                          <m:sSubSup>
                            <m:sSubSup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SupPr>
                            <m:e>
                              <m:acc>
                                <m:accPr>
                                  <m:chr m:val="̂"/>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acc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𝑋</m:t>
                                  </m:r>
                                </m:e>
                              </m:acc>
                            </m:e>
                            <m:sub>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𝑡</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𝑝𝑒𝑟𝑖𝑜𝑑</m:t>
                                  </m:r>
                                </m:sub>
                              </m:sSub>
                            </m:sub>
                            <m:sup>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𝑙</m:t>
                              </m:r>
                            </m:sup>
                          </m:sSubSup>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Sup>
                            <m:sSubSup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SupPr>
                            <m:e>
                              <m:acc>
                                <m:accPr>
                                  <m:chr m:val="̂"/>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acc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𝑋</m:t>
                                  </m:r>
                                </m:e>
                              </m:acc>
                            </m:e>
                            <m:sub>
                              <m:sSub>
                                <m:sSubPr>
                                  <m:ctrlPr>
                                    <a:rPr lang="zh-CN" altLang="zh-CN" sz="14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𝑠</m:t>
                                  </m:r>
                                </m:e>
                                <m:sub>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𝑝𝑒𝑟𝑖𝑜𝑑</m:t>
                                  </m:r>
                                </m:sub>
                              </m:sSub>
                            </m:sub>
                            <m:sup>
                              <m:r>
                                <a:rPr lang="en-US" altLang="zh-CN" sz="1400" i="1" ker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𝑙</m:t>
                              </m:r>
                            </m:sup>
                          </m:sSubSup>
                        </m:e>
                      </m:d>
                    </m:oMath>
                  </m:oMathPara>
                </a14:m>
                <a:endParaRPr lang="zh-CN" altLang="zh-CN" sz="1400" dirty="0"/>
              </a:p>
              <a:p>
                <a:endParaRPr lang="en-US" altLang="zh-CN" sz="1400" dirty="0"/>
              </a:p>
              <a:p>
                <a:pPr marL="285750" indent="-285750">
                  <a:buFont typeface="Wingdings" panose="05000000000000000000" pitchFamily="2" charset="2"/>
                  <a:buChar char="l"/>
                </a:pPr>
                <a:r>
                  <a:rPr lang="zh-CN" altLang="en-US" sz="1600" b="1" dirty="0"/>
                  <a:t>时间依赖性的注意力</a:t>
                </a:r>
                <a:endParaRPr lang="en-US" altLang="zh-CN" sz="1600" b="1" dirty="0"/>
              </a:p>
              <a:p>
                <a:pPr/>
                <a14:m>
                  <m:oMathPara xmlns:m="http://schemas.openxmlformats.org/officeDocument/2006/math">
                    <m:oMathParaPr>
                      <m:jc m:val="centerGroup"/>
                    </m:oMathParaPr>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𝑀𝑖𝑥𝐴𝑡𝑡𝑒𝑛</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𝑡𝑟𝑒𝑛𝑑</m:t>
                          </m:r>
                        </m:sub>
                      </m:sSub>
                      <m:d>
                        <m:dPr>
                          <m:ctrlPr>
                            <a:rPr lang="zh-CN" altLang="zh-CN" sz="1400" i="1">
                              <a:effectLst/>
                              <a:latin typeface="Cambria Math" panose="02040503050406030204" pitchFamily="18" charset="0"/>
                              <a:ea typeface="Cambria Math" panose="02040503050406030204" pitchFamily="18" charset="0"/>
                            </a:rPr>
                          </m:ctrlPr>
                        </m:dPr>
                        <m:e>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𝑄</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𝐾</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𝑄</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𝐾</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𝑉</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Sub>
                        </m:e>
                      </m:d>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𝑆𝑜𝑓𝑡𝑚𝑎𝑥</m:t>
                      </m:r>
                      <m:d>
                        <m:dPr>
                          <m:ctrlPr>
                            <a:rPr lang="zh-CN" altLang="zh-CN" sz="1400" i="1">
                              <a:effectLst/>
                              <a:latin typeface="Cambria Math" panose="02040503050406030204" pitchFamily="18" charset="0"/>
                              <a:ea typeface="Cambria Math" panose="02040503050406030204" pitchFamily="18" charset="0"/>
                            </a:rPr>
                          </m:ctrlPr>
                        </m:dPr>
                        <m:e>
                          <m:f>
                            <m:fPr>
                              <m:ctrlPr>
                                <a:rPr lang="zh-CN" altLang="zh-CN" sz="1400" i="1">
                                  <a:effectLst/>
                                  <a:latin typeface="Cambria Math" panose="02040503050406030204" pitchFamily="18" charset="0"/>
                                  <a:ea typeface="Cambria Math" panose="02040503050406030204" pitchFamily="18" charset="0"/>
                                </a:rPr>
                              </m:ctrlPr>
                            </m:fPr>
                            <m:num>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𝑄</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m:t>
                                  </m:r>
                                </m:sub>
                              </m:sSub>
                              <m:sSubSup>
                                <m:sSubSupPr>
                                  <m:ctrlPr>
                                    <a:rPr lang="zh-CN" altLang="zh-CN" sz="1400" i="1">
                                      <a:effectLst/>
                                      <a:latin typeface="Cambria Math" panose="02040503050406030204" pitchFamily="18" charset="0"/>
                                      <a:ea typeface="Cambria Math" panose="02040503050406030204" pitchFamily="18" charset="0"/>
                                    </a:rPr>
                                  </m:ctrlPr>
                                </m:sSubSup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𝐾</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m:t>
                                  </m:r>
                                </m:sub>
                                <m:sup>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p>
                              </m:sSubSup>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𝑄</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Sub>
                              <m:sSubSup>
                                <m:sSubSupPr>
                                  <m:ctrlPr>
                                    <a:rPr lang="zh-CN" altLang="zh-CN" sz="1400" i="1">
                                      <a:effectLst/>
                                      <a:latin typeface="Cambria Math" panose="02040503050406030204" pitchFamily="18" charset="0"/>
                                      <a:ea typeface="Cambria Math" panose="02040503050406030204" pitchFamily="18" charset="0"/>
                                    </a:rPr>
                                  </m:ctrlPr>
                                </m:sSubSup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𝐾</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up>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p>
                              </m:sSubSup>
                            </m:num>
                            <m:den>
                              <m:rad>
                                <m:radPr>
                                  <m:degHide m:val="on"/>
                                  <m:ctrlPr>
                                    <a:rPr lang="zh-CN" altLang="zh-CN" sz="1400" i="1">
                                      <a:effectLst/>
                                      <a:latin typeface="Cambria Math" panose="02040503050406030204" pitchFamily="18" charset="0"/>
                                      <a:ea typeface="Cambria Math" panose="02040503050406030204" pitchFamily="18" charset="0"/>
                                    </a:rPr>
                                  </m:ctrlPr>
                                </m:radPr>
                                <m:deg/>
                                <m:e>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𝑑</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𝑘</m:t>
                                      </m:r>
                                    </m:sub>
                                  </m:sSub>
                                </m:e>
                              </m:rad>
                            </m:den>
                          </m:f>
                        </m:e>
                      </m:d>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𝑉</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𝑇</m:t>
                          </m:r>
                        </m:sub>
                      </m:sSub>
                    </m:oMath>
                  </m:oMathPara>
                </a14:m>
                <a:endParaRPr lang="en-US" altLang="zh-CN" sz="1400" dirty="0"/>
              </a:p>
              <a:p>
                <a:pPr marL="285750" indent="-285750">
                  <a:buFont typeface="Wingdings" panose="05000000000000000000" pitchFamily="2" charset="2"/>
                  <a:buChar char="l"/>
                </a:pPr>
                <a:endParaRPr lang="en-US" altLang="zh-CN" sz="1400" dirty="0"/>
              </a:p>
              <a:p>
                <a:pPr marL="285750" indent="-285750">
                  <a:buFont typeface="Wingdings" panose="05000000000000000000" pitchFamily="2" charset="2"/>
                  <a:buChar char="l"/>
                </a:pPr>
                <a:r>
                  <a:rPr lang="en-US" altLang="zh-CN" sz="1600" b="1" dirty="0"/>
                  <a:t>MLP</a:t>
                </a:r>
                <a:r>
                  <a:rPr lang="zh-CN" altLang="en-US" sz="1600" b="1" dirty="0"/>
                  <a:t>解码层</a:t>
                </a:r>
                <a:endParaRPr lang="en-US" altLang="zh-CN" sz="1600" b="1" dirty="0"/>
              </a:p>
              <a:p>
                <a:pPr/>
                <a14:m>
                  <m:oMathPara xmlns:m="http://schemas.openxmlformats.org/officeDocument/2006/math">
                    <m:oMathParaPr>
                      <m:jc m:val="centerGroup"/>
                    </m:oMathParaPr>
                    <m:oMath xmlns:m="http://schemas.openxmlformats.org/officeDocument/2006/math">
                      <m:sSub>
                        <m:sSubPr>
                          <m:ctrlPr>
                            <a:rPr lang="zh-CN" altLang="zh-CN" sz="1400" i="1" smtClean="0">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𝑜𝑢𝑡</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𝑀𝐿𝑃</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𝑡𝑟𝑒𝑛𝑑</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𝑀𝐿𝑃</m:t>
                      </m:r>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𝑋</m:t>
                          </m:r>
                        </m:e>
                        <m: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𝑝𝑒𝑟𝑖𝑜𝑑</m:t>
                          </m:r>
                        </m:sub>
                      </m:sSub>
                      <m:r>
                        <a:rPr lang="en-US" altLang="zh-CN" sz="1400" i="1" kern="0">
                          <a:solidFill>
                            <a:srgbClr val="000000"/>
                          </a:solidFill>
                          <a:effectLst/>
                          <a:latin typeface="Cambria Math" panose="02040503050406030204" pitchFamily="18" charset="0"/>
                          <a:ea typeface="宋体" panose="02010600030101010101" pitchFamily="2" charset="-122"/>
                          <a:cs typeface="Arial" panose="020B0604020202020204" pitchFamily="34" charset="0"/>
                        </a:rPr>
                        <m:t>)</m:t>
                      </m:r>
                    </m:oMath>
                  </m:oMathPara>
                </a14:m>
                <a:endParaRPr lang="en-US" altLang="zh-CN" sz="1400" dirty="0"/>
              </a:p>
            </p:txBody>
          </p:sp>
        </mc:Choice>
        <mc:Fallback xmlns="">
          <p:sp>
            <p:nvSpPr>
              <p:cNvPr id="5" name="文本框 4">
                <a:extLst>
                  <a:ext uri="{FF2B5EF4-FFF2-40B4-BE49-F238E27FC236}">
                    <a16:creationId xmlns:a16="http://schemas.microsoft.com/office/drawing/2014/main" id="{F3B1F8C9-78EA-2FFD-E8A4-853AD053A0BA}"/>
                  </a:ext>
                </a:extLst>
              </p:cNvPr>
              <p:cNvSpPr txBox="1">
                <a:spLocks noRot="1" noChangeAspect="1" noMove="1" noResize="1" noEditPoints="1" noAdjustHandles="1" noChangeArrowheads="1" noChangeShapeType="1" noTextEdit="1"/>
              </p:cNvSpPr>
              <p:nvPr/>
            </p:nvSpPr>
            <p:spPr>
              <a:xfrm>
                <a:off x="1972082" y="822751"/>
                <a:ext cx="8401421" cy="5728299"/>
              </a:xfrm>
              <a:prstGeom prst="rect">
                <a:avLst/>
              </a:prstGeom>
              <a:blipFill>
                <a:blip r:embed="rId3"/>
                <a:stretch>
                  <a:fillRect l="-290" t="-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119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02559-D9E9-EF2E-7735-F10AEA8D0D2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E07A187-E11B-073E-1098-35C914ACC04D}"/>
              </a:ext>
            </a:extLst>
          </p:cNvPr>
          <p:cNvPicPr>
            <a:picLocks noChangeAspect="1"/>
          </p:cNvPicPr>
          <p:nvPr/>
        </p:nvPicPr>
        <p:blipFill>
          <a:blip r:embed="rId2"/>
          <a:stretch>
            <a:fillRect/>
          </a:stretch>
        </p:blipFill>
        <p:spPr>
          <a:xfrm>
            <a:off x="11165593" y="63809"/>
            <a:ext cx="909861" cy="844871"/>
          </a:xfrm>
          <a:prstGeom prst="rect">
            <a:avLst/>
          </a:prstGeom>
        </p:spPr>
      </p:pic>
      <p:grpSp>
        <p:nvGrpSpPr>
          <p:cNvPr id="2" name="组合 1">
            <a:extLst>
              <a:ext uri="{FF2B5EF4-FFF2-40B4-BE49-F238E27FC236}">
                <a16:creationId xmlns:a16="http://schemas.microsoft.com/office/drawing/2014/main" id="{DCD55209-0809-3A1A-B97A-1F58B7600204}"/>
              </a:ext>
            </a:extLst>
          </p:cNvPr>
          <p:cNvGrpSpPr/>
          <p:nvPr/>
        </p:nvGrpSpPr>
        <p:grpSpPr>
          <a:xfrm>
            <a:off x="116545" y="63809"/>
            <a:ext cx="10766607" cy="438170"/>
            <a:chOff x="116546" y="63809"/>
            <a:chExt cx="8915028" cy="438170"/>
          </a:xfrm>
        </p:grpSpPr>
        <p:cxnSp>
          <p:nvCxnSpPr>
            <p:cNvPr id="4" name="直接连接符 3">
              <a:extLst>
                <a:ext uri="{FF2B5EF4-FFF2-40B4-BE49-F238E27FC236}">
                  <a16:creationId xmlns:a16="http://schemas.microsoft.com/office/drawing/2014/main" id="{2E07F39B-9DE9-8515-B2CA-FC04B6DA034C}"/>
                </a:ext>
              </a:extLst>
            </p:cNvPr>
            <p:cNvCxnSpPr/>
            <p:nvPr/>
          </p:nvCxnSpPr>
          <p:spPr>
            <a:xfrm>
              <a:off x="170315" y="501979"/>
              <a:ext cx="886125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3BBCC75A-9331-C868-4544-472BF7E6DECB}"/>
                </a:ext>
              </a:extLst>
            </p:cNvPr>
            <p:cNvSpPr txBox="1"/>
            <p:nvPr/>
          </p:nvSpPr>
          <p:spPr>
            <a:xfrm>
              <a:off x="116546" y="63809"/>
              <a:ext cx="4575746" cy="369332"/>
            </a:xfrm>
            <a:prstGeom prst="rect">
              <a:avLst/>
            </a:prstGeom>
            <a:noFill/>
          </p:spPr>
          <p:txBody>
            <a:bodyPr wrap="square">
              <a:spAutoFit/>
            </a:bodyPr>
            <a:lstStyle/>
            <a:p>
              <a:r>
                <a:rPr lang="zh-CN" altLang="en-US" dirty="0"/>
                <a:t>模型改进与实验</a:t>
              </a:r>
            </a:p>
          </p:txBody>
        </p:sp>
      </p:grpSp>
      <p:graphicFrame>
        <p:nvGraphicFramePr>
          <p:cNvPr id="7" name="表格 6">
            <a:extLst>
              <a:ext uri="{FF2B5EF4-FFF2-40B4-BE49-F238E27FC236}">
                <a16:creationId xmlns:a16="http://schemas.microsoft.com/office/drawing/2014/main" id="{EBFE8DB0-5501-F06E-3DFC-ACF8CEE06065}"/>
              </a:ext>
            </a:extLst>
          </p:cNvPr>
          <p:cNvGraphicFramePr>
            <a:graphicFrameLocks noGrp="1"/>
          </p:cNvGraphicFramePr>
          <p:nvPr>
            <p:extLst>
              <p:ext uri="{D42A27DB-BD31-4B8C-83A1-F6EECF244321}">
                <p14:modId xmlns:p14="http://schemas.microsoft.com/office/powerpoint/2010/main" val="1001426585"/>
              </p:ext>
            </p:extLst>
          </p:nvPr>
        </p:nvGraphicFramePr>
        <p:xfrm>
          <a:off x="1906337" y="1172554"/>
          <a:ext cx="8126095" cy="1748439"/>
        </p:xfrm>
        <a:graphic>
          <a:graphicData uri="http://schemas.openxmlformats.org/drawingml/2006/table">
            <a:tbl>
              <a:tblPr firstRow="1" firstCol="1" bandRow="1">
                <a:tableStyleId>{5C22544A-7EE6-4342-B048-85BDC9FD1C3A}</a:tableStyleId>
              </a:tblPr>
              <a:tblGrid>
                <a:gridCol w="1746984">
                  <a:extLst>
                    <a:ext uri="{9D8B030D-6E8A-4147-A177-3AD203B41FA5}">
                      <a16:colId xmlns:a16="http://schemas.microsoft.com/office/drawing/2014/main" val="3821713202"/>
                    </a:ext>
                  </a:extLst>
                </a:gridCol>
                <a:gridCol w="1019753">
                  <a:extLst>
                    <a:ext uri="{9D8B030D-6E8A-4147-A177-3AD203B41FA5}">
                      <a16:colId xmlns:a16="http://schemas.microsoft.com/office/drawing/2014/main" val="1259905063"/>
                    </a:ext>
                  </a:extLst>
                </a:gridCol>
                <a:gridCol w="1352755">
                  <a:extLst>
                    <a:ext uri="{9D8B030D-6E8A-4147-A177-3AD203B41FA5}">
                      <a16:colId xmlns:a16="http://schemas.microsoft.com/office/drawing/2014/main" val="3208526204"/>
                    </a:ext>
                  </a:extLst>
                </a:gridCol>
                <a:gridCol w="1352755">
                  <a:extLst>
                    <a:ext uri="{9D8B030D-6E8A-4147-A177-3AD203B41FA5}">
                      <a16:colId xmlns:a16="http://schemas.microsoft.com/office/drawing/2014/main" val="1487328346"/>
                    </a:ext>
                  </a:extLst>
                </a:gridCol>
                <a:gridCol w="1352755">
                  <a:extLst>
                    <a:ext uri="{9D8B030D-6E8A-4147-A177-3AD203B41FA5}">
                      <a16:colId xmlns:a16="http://schemas.microsoft.com/office/drawing/2014/main" val="1527294210"/>
                    </a:ext>
                  </a:extLst>
                </a:gridCol>
                <a:gridCol w="1301093">
                  <a:extLst>
                    <a:ext uri="{9D8B030D-6E8A-4147-A177-3AD203B41FA5}">
                      <a16:colId xmlns:a16="http://schemas.microsoft.com/office/drawing/2014/main" val="3826937174"/>
                    </a:ext>
                  </a:extLst>
                </a:gridCol>
              </a:tblGrid>
              <a:tr h="399990">
                <a:tc>
                  <a:txBody>
                    <a:bodyPr/>
                    <a:lstStyle/>
                    <a:p>
                      <a:pPr indent="127000" algn="ctr">
                        <a:lnSpc>
                          <a:spcPts val="2500"/>
                        </a:lnSpc>
                      </a:pPr>
                      <a:r>
                        <a:rPr lang="zh-CN" sz="1600" dirty="0">
                          <a:effectLst/>
                        </a:rPr>
                        <a:t>数据集</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训练集</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dirty="0">
                          <a:effectLst/>
                        </a:rPr>
                        <a:t>测试集</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变量个数</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异常区间</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采样频率</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26852244"/>
                  </a:ext>
                </a:extLst>
              </a:tr>
              <a:tr h="476250">
                <a:tc>
                  <a:txBody>
                    <a:bodyPr/>
                    <a:lstStyle/>
                    <a:p>
                      <a:pPr indent="127000" algn="ctr">
                        <a:lnSpc>
                          <a:spcPts val="2500"/>
                        </a:lnSpc>
                      </a:pPr>
                      <a:r>
                        <a:rPr lang="en-US" sz="1600">
                          <a:effectLst/>
                        </a:rPr>
                        <a:t>PSM</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105984</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87841</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a:effectLst/>
                        </a:rPr>
                        <a:t>25</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a:effectLst/>
                        </a:rPr>
                        <a:t>8861</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分钟</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44385207"/>
                  </a:ext>
                </a:extLst>
              </a:tr>
              <a:tr h="419100">
                <a:tc>
                  <a:txBody>
                    <a:bodyPr/>
                    <a:lstStyle/>
                    <a:p>
                      <a:pPr indent="127000" algn="ctr">
                        <a:lnSpc>
                          <a:spcPts val="2500"/>
                        </a:lnSpc>
                      </a:pPr>
                      <a:r>
                        <a:rPr lang="en-US" sz="1600" dirty="0">
                          <a:effectLst/>
                        </a:rPr>
                        <a:t>SMD</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18950</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23689</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33</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a:effectLst/>
                        </a:rPr>
                        <a:t>3161</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a:effectLst/>
                        </a:rPr>
                        <a:t>分钟</a:t>
                      </a:r>
                      <a:endParaRPr lang="zh-CN" sz="160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20861324"/>
                  </a:ext>
                </a:extLst>
              </a:tr>
              <a:tr h="453099">
                <a:tc>
                  <a:txBody>
                    <a:bodyPr/>
                    <a:lstStyle/>
                    <a:p>
                      <a:pPr indent="127000" algn="ctr">
                        <a:lnSpc>
                          <a:spcPts val="2500"/>
                        </a:lnSpc>
                      </a:pPr>
                      <a:r>
                        <a:rPr lang="en-US" sz="1600" dirty="0">
                          <a:effectLst/>
                        </a:rPr>
                        <a:t>CAN_BUS</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1000000</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1000000</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11</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en-US" sz="1600" dirty="0">
                          <a:effectLst/>
                        </a:rPr>
                        <a:t>1243</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indent="127000" algn="ctr">
                        <a:lnSpc>
                          <a:spcPts val="2500"/>
                        </a:lnSpc>
                      </a:pPr>
                      <a:r>
                        <a:rPr lang="zh-CN" sz="1600" dirty="0">
                          <a:effectLst/>
                        </a:rPr>
                        <a:t>秒</a:t>
                      </a:r>
                      <a:endParaRPr lang="zh-CN" sz="16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39946821"/>
                  </a:ext>
                </a:extLst>
              </a:tr>
            </a:tbl>
          </a:graphicData>
        </a:graphic>
      </p:graphicFrame>
      <p:pic>
        <p:nvPicPr>
          <p:cNvPr id="8" name="图片 7">
            <a:extLst>
              <a:ext uri="{FF2B5EF4-FFF2-40B4-BE49-F238E27FC236}">
                <a16:creationId xmlns:a16="http://schemas.microsoft.com/office/drawing/2014/main" id="{FD6609EA-44CE-0E80-8FC8-8A7F1CABF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0227" y="3228955"/>
            <a:ext cx="5400040" cy="3152775"/>
          </a:xfrm>
          <a:prstGeom prst="rect">
            <a:avLst/>
          </a:prstGeom>
        </p:spPr>
      </p:pic>
      <p:sp>
        <p:nvSpPr>
          <p:cNvPr id="9" name="文本框 8">
            <a:extLst>
              <a:ext uri="{FF2B5EF4-FFF2-40B4-BE49-F238E27FC236}">
                <a16:creationId xmlns:a16="http://schemas.microsoft.com/office/drawing/2014/main" id="{DD0F16FA-E8BF-193B-C9E9-BC7E66F69C78}"/>
              </a:ext>
            </a:extLst>
          </p:cNvPr>
          <p:cNvSpPr txBox="1"/>
          <p:nvPr/>
        </p:nvSpPr>
        <p:spPr>
          <a:xfrm>
            <a:off x="4879061" y="795938"/>
            <a:ext cx="3198290" cy="307777"/>
          </a:xfrm>
          <a:prstGeom prst="rect">
            <a:avLst/>
          </a:prstGeom>
          <a:noFill/>
        </p:spPr>
        <p:txBody>
          <a:bodyPr wrap="square" rtlCol="0">
            <a:spAutoFit/>
          </a:bodyPr>
          <a:lstStyle/>
          <a:p>
            <a:r>
              <a:rPr lang="zh-CN" altLang="en-US" sz="1400" dirty="0"/>
              <a:t>表</a:t>
            </a:r>
            <a:r>
              <a:rPr lang="en-US" altLang="zh-CN" sz="1400" dirty="0"/>
              <a:t>3-1 </a:t>
            </a:r>
            <a:r>
              <a:rPr lang="zh-CN" altLang="en-US" sz="1400" dirty="0"/>
              <a:t>数据集具体参数</a:t>
            </a:r>
          </a:p>
        </p:txBody>
      </p:sp>
    </p:spTree>
    <p:extLst>
      <p:ext uri="{BB962C8B-B14F-4D97-AF65-F5344CB8AC3E}">
        <p14:creationId xmlns:p14="http://schemas.microsoft.com/office/powerpoint/2010/main" val="20607823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1428</Words>
  <Application>Microsoft Office PowerPoint</Application>
  <PresentationFormat>宽屏</PresentationFormat>
  <Paragraphs>352</Paragraphs>
  <Slides>20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等线</vt:lpstr>
      <vt:lpstr>等线 Light</vt:lpstr>
      <vt:lpstr>宋体</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Jie</dc:creator>
  <cp:lastModifiedBy>jay hsu</cp:lastModifiedBy>
  <cp:revision>102</cp:revision>
  <dcterms:created xsi:type="dcterms:W3CDTF">2025-02-14T01:16:33Z</dcterms:created>
  <dcterms:modified xsi:type="dcterms:W3CDTF">2025-04-25T08:56:06Z</dcterms:modified>
</cp:coreProperties>
</file>